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69" r:id="rId4"/>
    <p:sldId id="270" r:id="rId5"/>
    <p:sldId id="268" r:id="rId6"/>
    <p:sldId id="257" r:id="rId7"/>
    <p:sldId id="258" r:id="rId8"/>
    <p:sldId id="260" r:id="rId9"/>
    <p:sldId id="266" r:id="rId10"/>
    <p:sldId id="271" r:id="rId11"/>
    <p:sldId id="261" r:id="rId12"/>
    <p:sldId id="267" r:id="rId13"/>
    <p:sldId id="275" r:id="rId14"/>
    <p:sldId id="277" r:id="rId15"/>
    <p:sldId id="273" r:id="rId16"/>
    <p:sldId id="276" r:id="rId17"/>
    <p:sldId id="279" r:id="rId18"/>
    <p:sldId id="280" r:id="rId19"/>
    <p:sldId id="278" r:id="rId20"/>
    <p:sldId id="274" r:id="rId21"/>
    <p:sldId id="285" r:id="rId22"/>
    <p:sldId id="284" r:id="rId23"/>
    <p:sldId id="282" r:id="rId24"/>
    <p:sldId id="286" r:id="rId25"/>
    <p:sldId id="287" r:id="rId26"/>
    <p:sldId id="281" r:id="rId27"/>
    <p:sldId id="272" r:id="rId28"/>
    <p:sldId id="262" r:id="rId29"/>
    <p:sldId id="263" r:id="rId30"/>
    <p:sldId id="28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5297" autoAdjust="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outlineViewPr>
    <p:cViewPr>
      <p:scale>
        <a:sx n="33" d="100"/>
        <a:sy n="33" d="100"/>
      </p:scale>
      <p:origin x="0" y="-817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783E2-C0F9-4F4E-AD47-B43E086AB6D2}" type="datetimeFigureOut">
              <a:rPr lang="en-US" smtClean="0"/>
              <a:t>28-Sep-20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F441E-B9F7-4B3D-8158-5FB225C8B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94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inspecting driver before (s)he takes over but during journey gets tired due to physical or mental disturbances. So is the need for continuous monitoring in place.</a:t>
            </a:r>
          </a:p>
          <a:p>
            <a:r>
              <a:rPr lang="en-US" dirty="0"/>
              <a:t>Save Government precious resources such as money, time, police, rescue team, infrastructure, etc.</a:t>
            </a:r>
            <a:br>
              <a:rPr lang="en-US" dirty="0"/>
            </a:br>
            <a:r>
              <a:rPr lang="en-US" dirty="0"/>
              <a:t>Insurance companies can use funds to natural calamities, or on unforeseen incidents rather than human mistakes</a:t>
            </a:r>
          </a:p>
          <a:p>
            <a:r>
              <a:rPr lang="en-US" dirty="0"/>
              <a:t>Motor vehicle operators can assure safety, comfort and confidence to passengers</a:t>
            </a:r>
          </a:p>
          <a:p>
            <a:r>
              <a:rPr lang="en-US" dirty="0"/>
              <a:t>Give examples of inspecting driver before (s)he takes over but during journey gets tired due to physical or mental disturbances. So is the need for continuous monitoring in place.</a:t>
            </a:r>
          </a:p>
          <a:p>
            <a:r>
              <a:rPr lang="en-US" dirty="0"/>
              <a:t>Save Government precious resources such as money, time, police, rescue team, infrastructure, etc.</a:t>
            </a:r>
            <a:br>
              <a:rPr lang="en-US" dirty="0"/>
            </a:br>
            <a:r>
              <a:rPr lang="en-US" dirty="0"/>
              <a:t>Insurance companies can use funds to natural calamities, or on unforeseen incidents rather than human mistakes</a:t>
            </a:r>
          </a:p>
          <a:p>
            <a:r>
              <a:rPr lang="en-US" dirty="0"/>
              <a:t>Motor vehicle operators can assure safety, comfort and confidence to passengers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F441E-B9F7-4B3D-8158-5FB225C8B4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inspecting driver before (s)he takes over but during journey gets tired due to physical or mental disturbances. So is the need for continuous monitoring in place.</a:t>
            </a:r>
          </a:p>
          <a:p>
            <a:r>
              <a:rPr lang="en-US" dirty="0"/>
              <a:t>Save Government precious resources such as money, time, police, rescue team, infrastructure, etc.</a:t>
            </a:r>
            <a:br>
              <a:rPr lang="en-US" dirty="0"/>
            </a:br>
            <a:r>
              <a:rPr lang="en-US" dirty="0"/>
              <a:t>Insurance companies can use funds to natural calamities, or on unforeseen incidents rather than human mistakes</a:t>
            </a:r>
          </a:p>
          <a:p>
            <a:r>
              <a:rPr lang="en-US" dirty="0"/>
              <a:t>Motor vehicle operators can assure safety, comfort and confidence to passengers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F441E-B9F7-4B3D-8158-5FB225C8B4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7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F441E-B9F7-4B3D-8158-5FB225C8B4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9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solutions exist. Majority are employed in luxury vehicles. Life is precious and not to be scaled based on money alone. Who knows the poor guy travelling in a passenger vehicle is not Einstein?</a:t>
            </a:r>
          </a:p>
          <a:p>
            <a:r>
              <a:rPr lang="en-US" dirty="0"/>
              <a:t>In case, the driver is less fatigue and controls - even then the reports can be captured appropriate safety precautions can be taken by the operators in time.</a:t>
            </a:r>
          </a:p>
          <a:p>
            <a:r>
              <a:rPr lang="en-US" dirty="0"/>
              <a:t>In case, the driver is in helpless state – advance sensor controls can rescue by leaving the vehicle to a stable state keeping the circumstances in view.</a:t>
            </a:r>
          </a:p>
          <a:p>
            <a:r>
              <a:rPr lang="en-US" dirty="0"/>
              <a:t>                                                            -  at least can alert passengers inside so that they can take appropriate measures (if such costly equipment is not administered)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F441E-B9F7-4B3D-8158-5FB225C8B4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person may have different blink rates, so system can be trained to capture and predict accordingly.</a:t>
            </a:r>
          </a:p>
          <a:p>
            <a:r>
              <a:rPr lang="en-US" dirty="0"/>
              <a:t>Device capturing images of drivers’ face wearing spectacles may have reflections; system can be trained considering such images to address such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F441E-B9F7-4B3D-8158-5FB225C8B4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914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28-Sep-20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c.org/road-safety/safety-topics/fatigued-driving#:~:text=According%20to%20the%20National%20Highway,1%2C550%20fatalities%20and%2071%2C000%20injuries.&amp;text=A%20study%20by%20the%20AAA,drowsy%20driving%20crashes%20occur%20annually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Lack%20of%20a%20real%20time%20monitoring%20system%20costs%20precious%20lives,%20costs%20$109%20billions" TargetMode="External"/><Relationship Id="rId4" Type="http://schemas.openxmlformats.org/officeDocument/2006/relationships/hyperlink" Target="https://www.nsc.org/road-safety/safety-topics/fatigued-driv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19" Type="http://schemas.openxmlformats.org/officeDocument/2006/relationships/image" Target="../media/image73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68.svg"/><Relationship Id="rId22" Type="http://schemas.openxmlformats.org/officeDocument/2006/relationships/image" Target="../media/image7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perform-face-detection-with-classical-and-deep-learning-methods-in-python-with-keras/" TargetMode="External"/><Relationship Id="rId2" Type="http://schemas.openxmlformats.org/officeDocument/2006/relationships/hyperlink" Target="https://www.superdatascience.com/blogs/opencv-face-det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al-time-face-recognition-an-end-to-end-project-b738bb0f7348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c.org/road-safety/safety-topics/fatigued-driv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mrl.cs.vsb.cz/eyedatase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rl.cs.vsb.cz/eyedatase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F95B-493D-4731-B807-B8442456F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Driver Drowsiness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58100-22C5-44E8-9C02-AF7E46EE2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Mid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5652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DBD7A7-5B5E-4C9E-8509-D333D97A3A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19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66BAB-CCA1-434E-A71B-AA9D50DB7A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337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577DE-2E20-4AAA-9E11-B5C643804F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55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FAF5E-C3ED-43F5-BF08-00D6EC0DD9E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73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8FDD6-E51D-41E1-BCD6-D34E698FA4D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91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280CB-EF57-4932-98A1-EBFA27CB4C9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09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57A9F-83F8-49C9-94B5-FB6C3C0D7E6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27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10869E-1774-4DAF-A265-3B3487E0640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47" y="1435291"/>
            <a:ext cx="795528" cy="79552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7DB822-5A25-4FB5-A644-8E2A101CA333}"/>
              </a:ext>
            </a:extLst>
          </p:cNvPr>
          <p:cNvSpPr txBox="1"/>
          <p:nvPr/>
        </p:nvSpPr>
        <p:spPr>
          <a:xfrm>
            <a:off x="2253600" y="2353720"/>
            <a:ext cx="955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900" dirty="0"/>
              <a:t>Image collection</a:t>
            </a:r>
          </a:p>
        </p:txBody>
      </p: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3C97F0-356A-42BF-A089-674F1F01C3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5496" y="1035656"/>
            <a:ext cx="1303711" cy="15934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144742-BACE-4025-9A0B-EF1AB22EC8CA}"/>
              </a:ext>
            </a:extLst>
          </p:cNvPr>
          <p:cNvCxnSpPr/>
          <p:nvPr/>
        </p:nvCxnSpPr>
        <p:spPr>
          <a:xfrm>
            <a:off x="3731952" y="1864051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B66B76-0BEF-45F7-B1B6-5A25152BEE53}"/>
              </a:ext>
            </a:extLst>
          </p:cNvPr>
          <p:cNvSpPr txBox="1"/>
          <p:nvPr/>
        </p:nvSpPr>
        <p:spPr>
          <a:xfrm>
            <a:off x="4253503" y="2629081"/>
            <a:ext cx="947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900" dirty="0"/>
              <a:t>Folder Structure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ED3CA5-87FB-424F-8347-6E6A99691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39" y="1074401"/>
            <a:ext cx="671881" cy="1479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AD40A5-BAA6-4F9A-84C2-064D9F39D730}"/>
              </a:ext>
            </a:extLst>
          </p:cNvPr>
          <p:cNvSpPr txBox="1"/>
          <p:nvPr/>
        </p:nvSpPr>
        <p:spPr>
          <a:xfrm rot="16200000">
            <a:off x="-7854" y="1723497"/>
            <a:ext cx="16578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indent="0">
              <a:spcAft>
                <a:spcPts val="0"/>
              </a:spcAft>
              <a:buNone/>
              <a:defRPr sz="900"/>
            </a:lvl1pPr>
          </a:lstStyle>
          <a:p>
            <a:r>
              <a:rPr lang="en-US" dirty="0"/>
              <a:t>http://mrl.cs.vsb.cz/eyedataset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9B5663-BB96-4A78-95BC-05438764C7D7}"/>
              </a:ext>
            </a:extLst>
          </p:cNvPr>
          <p:cNvCxnSpPr/>
          <p:nvPr/>
        </p:nvCxnSpPr>
        <p:spPr>
          <a:xfrm>
            <a:off x="1477054" y="1864051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2B4896-3910-4BB4-8FBB-3EC71DDBDE35}"/>
              </a:ext>
            </a:extLst>
          </p:cNvPr>
          <p:cNvSpPr/>
          <p:nvPr/>
        </p:nvSpPr>
        <p:spPr>
          <a:xfrm>
            <a:off x="641103" y="948008"/>
            <a:ext cx="4931488" cy="1983767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563B8B-C187-4F80-844C-CE690F9CB8E8}"/>
              </a:ext>
            </a:extLst>
          </p:cNvPr>
          <p:cNvSpPr txBox="1"/>
          <p:nvPr/>
        </p:nvSpPr>
        <p:spPr>
          <a:xfrm>
            <a:off x="2116847" y="2556155"/>
            <a:ext cx="1299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Image Acquisition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105737-89E5-4D0E-9039-C034A8CD56D2}"/>
              </a:ext>
            </a:extLst>
          </p:cNvPr>
          <p:cNvSpPr/>
          <p:nvPr/>
        </p:nvSpPr>
        <p:spPr>
          <a:xfrm>
            <a:off x="5730522" y="1435291"/>
            <a:ext cx="1349487" cy="1496484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5EDC26-3421-46AA-A3B2-3479F95C6B5F}"/>
              </a:ext>
            </a:extLst>
          </p:cNvPr>
          <p:cNvSpPr txBox="1"/>
          <p:nvPr/>
        </p:nvSpPr>
        <p:spPr>
          <a:xfrm>
            <a:off x="5750598" y="2529326"/>
            <a:ext cx="132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Feature Extraction</a:t>
            </a:r>
          </a:p>
        </p:txBody>
      </p:sp>
      <p:pic>
        <p:nvPicPr>
          <p:cNvPr id="31" name="Graphic 30" descr="Head with gears">
            <a:extLst>
              <a:ext uri="{FF2B5EF4-FFF2-40B4-BE49-F238E27FC236}">
                <a16:creationId xmlns:a16="http://schemas.microsoft.com/office/drawing/2014/main" id="{B9206A41-1A75-4FD5-AB88-7A5267B48A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0822" y="1598926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0963A2-13EF-4BE5-86AA-9C31DA0C53C2}"/>
              </a:ext>
            </a:extLst>
          </p:cNvPr>
          <p:cNvCxnSpPr/>
          <p:nvPr/>
        </p:nvCxnSpPr>
        <p:spPr>
          <a:xfrm>
            <a:off x="5464446" y="1856083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668A6A0-EF00-4342-963E-1A7361E4E1F6}"/>
              </a:ext>
            </a:extLst>
          </p:cNvPr>
          <p:cNvSpPr/>
          <p:nvPr/>
        </p:nvSpPr>
        <p:spPr>
          <a:xfrm>
            <a:off x="7275480" y="1435291"/>
            <a:ext cx="1349487" cy="1496484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0BC3E6-C182-49C3-9548-03E46B7D82BB}"/>
              </a:ext>
            </a:extLst>
          </p:cNvPr>
          <p:cNvCxnSpPr/>
          <p:nvPr/>
        </p:nvCxnSpPr>
        <p:spPr>
          <a:xfrm>
            <a:off x="6986927" y="1865503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7" name="Graphic 36" descr="Lightbulb and gear">
            <a:extLst>
              <a:ext uri="{FF2B5EF4-FFF2-40B4-BE49-F238E27FC236}">
                <a16:creationId xmlns:a16="http://schemas.microsoft.com/office/drawing/2014/main" id="{AC910058-1512-48DC-9D80-FCF1984586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78420" y="1555555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1B4BCFB-DEC1-4292-81E9-9529EAAE1D1E}"/>
              </a:ext>
            </a:extLst>
          </p:cNvPr>
          <p:cNvSpPr txBox="1"/>
          <p:nvPr/>
        </p:nvSpPr>
        <p:spPr>
          <a:xfrm>
            <a:off x="7491511" y="2529325"/>
            <a:ext cx="8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Knowledge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E0E048-6BAD-4EDC-8316-62C6ECDA61E6}"/>
              </a:ext>
            </a:extLst>
          </p:cNvPr>
          <p:cNvGrpSpPr/>
          <p:nvPr/>
        </p:nvGrpSpPr>
        <p:grpSpPr>
          <a:xfrm>
            <a:off x="6045154" y="1111223"/>
            <a:ext cx="1103578" cy="323345"/>
            <a:chOff x="3305691" y="3057404"/>
            <a:chExt cx="1103578" cy="32334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1EC6D9C-189A-41A2-A034-D4F3E29CC591}"/>
                </a:ext>
              </a:extLst>
            </p:cNvPr>
            <p:cNvSpPr/>
            <p:nvPr/>
          </p:nvSpPr>
          <p:spPr>
            <a:xfrm>
              <a:off x="3305691" y="3057404"/>
              <a:ext cx="1103578" cy="323345"/>
            </a:xfrm>
            <a:prstGeom prst="roundRect">
              <a:avLst/>
            </a:prstGeom>
            <a:noFill/>
            <a:ln w="6350">
              <a:solidFill>
                <a:schemeClr val="accent3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7E4190-F7C6-45CF-93D1-7C2983FE88C7}"/>
                </a:ext>
              </a:extLst>
            </p:cNvPr>
            <p:cNvSpPr txBox="1"/>
            <p:nvPr/>
          </p:nvSpPr>
          <p:spPr>
            <a:xfrm>
              <a:off x="3363811" y="3088252"/>
              <a:ext cx="10022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3"/>
                  </a:solidFill>
                </a:defRPr>
              </a:lvl1pPr>
            </a:lstStyle>
            <a:p>
              <a:r>
                <a:rPr lang="en-US" dirty="0"/>
                <a:t>Training Data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F40658-F730-4A9C-9B58-00B8E5F264EA}"/>
              </a:ext>
            </a:extLst>
          </p:cNvPr>
          <p:cNvGrpSpPr/>
          <p:nvPr/>
        </p:nvGrpSpPr>
        <p:grpSpPr>
          <a:xfrm>
            <a:off x="7148732" y="1109791"/>
            <a:ext cx="1203727" cy="323345"/>
            <a:chOff x="5122216" y="3211401"/>
            <a:chExt cx="1203727" cy="32334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423C1CE-72B9-42AA-A2E1-6FD9398DD747}"/>
                </a:ext>
              </a:extLst>
            </p:cNvPr>
            <p:cNvSpPr/>
            <p:nvPr/>
          </p:nvSpPr>
          <p:spPr>
            <a:xfrm>
              <a:off x="5133837" y="3211401"/>
              <a:ext cx="1103578" cy="323345"/>
            </a:xfrm>
            <a:prstGeom prst="roundRect">
              <a:avLst/>
            </a:prstGeom>
            <a:noFill/>
            <a:ln w="6350">
              <a:solidFill>
                <a:schemeClr val="accent3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0E858E-3AEF-48A4-88FB-AAF08577CA6C}"/>
                </a:ext>
              </a:extLst>
            </p:cNvPr>
            <p:cNvSpPr txBox="1"/>
            <p:nvPr/>
          </p:nvSpPr>
          <p:spPr>
            <a:xfrm>
              <a:off x="5122216" y="3242249"/>
              <a:ext cx="1203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3"/>
                  </a:solidFill>
                </a:defRPr>
              </a:lvl1pPr>
            </a:lstStyle>
            <a:p>
              <a:r>
                <a:rPr lang="en-US" dirty="0"/>
                <a:t> Validation Data</a:t>
              </a:r>
            </a:p>
          </p:txBody>
        </p:sp>
      </p:grpSp>
      <p:pic>
        <p:nvPicPr>
          <p:cNvPr id="1033" name="Picture 1032" descr="A picture containing duck, bird&#10;&#10;Description automatically generated">
            <a:extLst>
              <a:ext uri="{FF2B5EF4-FFF2-40B4-BE49-F238E27FC236}">
                <a16:creationId xmlns:a16="http://schemas.microsoft.com/office/drawing/2014/main" id="{96E0C94F-1D79-4346-9CCE-9A43BCA561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0739" y="4316948"/>
            <a:ext cx="914400" cy="37527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37" name="Picture 10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94EC4E-6D3E-414B-849F-D3A8760296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30739" y="3980469"/>
            <a:ext cx="914400" cy="353234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039" name="Rectangle: Rounded Corners 1038">
            <a:extLst>
              <a:ext uri="{FF2B5EF4-FFF2-40B4-BE49-F238E27FC236}">
                <a16:creationId xmlns:a16="http://schemas.microsoft.com/office/drawing/2014/main" id="{C80A142C-919E-4EBA-8A12-1D862DD8CC51}"/>
              </a:ext>
            </a:extLst>
          </p:cNvPr>
          <p:cNvSpPr/>
          <p:nvPr/>
        </p:nvSpPr>
        <p:spPr>
          <a:xfrm>
            <a:off x="3969798" y="3697749"/>
            <a:ext cx="1543360" cy="1496484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175B2365-8ADD-4E75-99C2-F36545E7E254}"/>
              </a:ext>
            </a:extLst>
          </p:cNvPr>
          <p:cNvSpPr txBox="1"/>
          <p:nvPr/>
        </p:nvSpPr>
        <p:spPr>
          <a:xfrm>
            <a:off x="4093406" y="4855442"/>
            <a:ext cx="1299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Image Acquisition</a:t>
            </a: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61865409-6F11-4484-B499-40E4A5360265}"/>
              </a:ext>
            </a:extLst>
          </p:cNvPr>
          <p:cNvSpPr/>
          <p:nvPr/>
        </p:nvSpPr>
        <p:spPr>
          <a:xfrm>
            <a:off x="5712377" y="3740845"/>
            <a:ext cx="1349487" cy="1496484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EF4181D-5F5A-4F59-A43D-DD97B04BE851}"/>
              </a:ext>
            </a:extLst>
          </p:cNvPr>
          <p:cNvSpPr txBox="1"/>
          <p:nvPr/>
        </p:nvSpPr>
        <p:spPr>
          <a:xfrm>
            <a:off x="5732453" y="4834880"/>
            <a:ext cx="132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Feature Extraction</a:t>
            </a:r>
          </a:p>
        </p:txBody>
      </p:sp>
      <p:pic>
        <p:nvPicPr>
          <p:cNvPr id="1043" name="Graphic 1042" descr="Head with gears">
            <a:extLst>
              <a:ext uri="{FF2B5EF4-FFF2-40B4-BE49-F238E27FC236}">
                <a16:creationId xmlns:a16="http://schemas.microsoft.com/office/drawing/2014/main" id="{8D8FC575-E6E6-4D10-A53F-F75538396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2677" y="3904480"/>
            <a:ext cx="914400" cy="914400"/>
          </a:xfrm>
          <a:prstGeom prst="rect">
            <a:avLst/>
          </a:prstGeom>
        </p:spPr>
      </p:pic>
      <p:pic>
        <p:nvPicPr>
          <p:cNvPr id="1046" name="Graphic 1045" descr="Checklist">
            <a:extLst>
              <a:ext uri="{FF2B5EF4-FFF2-40B4-BE49-F238E27FC236}">
                <a16:creationId xmlns:a16="http://schemas.microsoft.com/office/drawing/2014/main" id="{CEB0056F-9866-4448-9A90-1C46B2BD6E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95123" y="3941042"/>
            <a:ext cx="914400" cy="914400"/>
          </a:xfrm>
          <a:prstGeom prst="rect">
            <a:avLst/>
          </a:prstGeom>
        </p:spPr>
      </p:pic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02EC506A-4509-45E0-8B40-03BC6CC3EF87}"/>
              </a:ext>
            </a:extLst>
          </p:cNvPr>
          <p:cNvSpPr/>
          <p:nvPr/>
        </p:nvSpPr>
        <p:spPr>
          <a:xfrm>
            <a:off x="7275584" y="3746850"/>
            <a:ext cx="1349487" cy="1496484"/>
          </a:xfrm>
          <a:prstGeom prst="roundRect">
            <a:avLst/>
          </a:prstGeom>
          <a:noFill/>
          <a:ln w="6350"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552B9FB-7626-4146-8B20-F97185EA9A23}"/>
              </a:ext>
            </a:extLst>
          </p:cNvPr>
          <p:cNvSpPr txBox="1"/>
          <p:nvPr/>
        </p:nvSpPr>
        <p:spPr>
          <a:xfrm>
            <a:off x="7574626" y="4840885"/>
            <a:ext cx="771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Matching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FDBA304-15B3-4E5A-A49B-FB5A824F01FE}"/>
              </a:ext>
            </a:extLst>
          </p:cNvPr>
          <p:cNvCxnSpPr/>
          <p:nvPr/>
        </p:nvCxnSpPr>
        <p:spPr>
          <a:xfrm>
            <a:off x="5446759" y="4398242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DCFCF82-511E-4802-921D-AC86F59859D9}"/>
              </a:ext>
            </a:extLst>
          </p:cNvPr>
          <p:cNvCxnSpPr/>
          <p:nvPr/>
        </p:nvCxnSpPr>
        <p:spPr>
          <a:xfrm>
            <a:off x="7021770" y="4398242"/>
            <a:ext cx="4105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A2EEA62-DB69-4B4C-9BB9-D517758D7C7A}"/>
              </a:ext>
            </a:extLst>
          </p:cNvPr>
          <p:cNvCxnSpPr>
            <a:cxnSpLocks/>
          </p:cNvCxnSpPr>
          <p:nvPr/>
        </p:nvCxnSpPr>
        <p:spPr>
          <a:xfrm flipV="1">
            <a:off x="8625071" y="4219611"/>
            <a:ext cx="435363" cy="244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64CE0D7-C271-4F49-B310-A7D457DBA62A}"/>
              </a:ext>
            </a:extLst>
          </p:cNvPr>
          <p:cNvCxnSpPr>
            <a:cxnSpLocks/>
          </p:cNvCxnSpPr>
          <p:nvPr/>
        </p:nvCxnSpPr>
        <p:spPr>
          <a:xfrm>
            <a:off x="8621109" y="4489087"/>
            <a:ext cx="435363" cy="200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51" name="TextBox 1050">
            <a:extLst>
              <a:ext uri="{FF2B5EF4-FFF2-40B4-BE49-F238E27FC236}">
                <a16:creationId xmlns:a16="http://schemas.microsoft.com/office/drawing/2014/main" id="{D7CEDE76-F34D-4583-A8F6-DF8884B09124}"/>
              </a:ext>
            </a:extLst>
          </p:cNvPr>
          <p:cNvSpPr txBox="1"/>
          <p:nvPr/>
        </p:nvSpPr>
        <p:spPr>
          <a:xfrm>
            <a:off x="9080510" y="405670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74B03362-3149-4751-8287-64A042960699}"/>
              </a:ext>
            </a:extLst>
          </p:cNvPr>
          <p:cNvSpPr txBox="1"/>
          <p:nvPr/>
        </p:nvSpPr>
        <p:spPr>
          <a:xfrm>
            <a:off x="9056472" y="4589449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Closed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BB282D3-4C5D-4198-AFA7-0B5BD6C4D7C4}"/>
              </a:ext>
            </a:extLst>
          </p:cNvPr>
          <p:cNvCxnSpPr>
            <a:cxnSpLocks/>
            <a:stCxn id="34" idx="2"/>
            <a:endCxn id="1047" idx="0"/>
          </p:cNvCxnSpPr>
          <p:nvPr/>
        </p:nvCxnSpPr>
        <p:spPr>
          <a:xfrm>
            <a:off x="7950224" y="2931775"/>
            <a:ext cx="104" cy="815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1EDA9673-F64C-48C6-84E2-F6641AD1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05" y="188657"/>
            <a:ext cx="10131425" cy="731380"/>
          </a:xfrm>
        </p:spPr>
        <p:txBody>
          <a:bodyPr/>
          <a:lstStyle/>
          <a:p>
            <a:r>
              <a:rPr lang="en-US" cap="none" dirty="0"/>
              <a:t>Bird eye view</a:t>
            </a:r>
          </a:p>
        </p:txBody>
      </p:sp>
    </p:spTree>
    <p:extLst>
      <p:ext uri="{BB962C8B-B14F-4D97-AF65-F5344CB8AC3E}">
        <p14:creationId xmlns:p14="http://schemas.microsoft.com/office/powerpoint/2010/main" val="76497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Detailed look at the model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40CD006-0D86-4562-892F-20E6B1B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366" y="2141538"/>
            <a:ext cx="9008292" cy="36496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05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Another 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E46EFF6-3791-42BB-BFB8-9A3F423D0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501" y="3326983"/>
            <a:ext cx="1162050" cy="90487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855929-E663-4D01-B43D-12E39BC4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7" y="3311901"/>
            <a:ext cx="1162050" cy="90487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981FE-87FF-4856-B0D9-683B6EEB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90" y="3311901"/>
            <a:ext cx="1171575" cy="90487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8D8A6A-751F-4993-8159-C483D78CC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628" y="3330951"/>
            <a:ext cx="1190625" cy="88582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97C62D-C6EE-4921-9AAB-3425119C1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991" y="3359526"/>
            <a:ext cx="1114425" cy="857250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A01528-0786-4C31-BCCA-398C0B2CC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204" y="3321426"/>
            <a:ext cx="1114425" cy="895350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glow rad="127000">
              <a:schemeClr val="tx1">
                <a:alpha val="99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A04734-C2A3-4F7A-A035-65840C959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417" y="3273801"/>
            <a:ext cx="1095375" cy="94297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6D2F25-BCD9-4DFA-AF14-6F96730F0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632" y="3311901"/>
            <a:ext cx="1076325" cy="90487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F4BCC-EC20-40A5-BB03-6EA7678E6046}"/>
              </a:ext>
            </a:extLst>
          </p:cNvPr>
          <p:cNvCxnSpPr/>
          <p:nvPr/>
        </p:nvCxnSpPr>
        <p:spPr>
          <a:xfrm>
            <a:off x="1070577" y="3788151"/>
            <a:ext cx="5377687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883BB5-D636-4BB5-B831-095267C1174E}"/>
              </a:ext>
            </a:extLst>
          </p:cNvPr>
          <p:cNvSpPr txBox="1"/>
          <p:nvPr/>
        </p:nvSpPr>
        <p:spPr>
          <a:xfrm>
            <a:off x="5451668" y="3512253"/>
            <a:ext cx="1022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Collect eye </a:t>
            </a:r>
          </a:p>
          <a:p>
            <a:r>
              <a:rPr lang="en-US" sz="1400" dirty="0"/>
              <a:t>images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30176-88DA-4E9C-87EC-2C6C8534DCED}"/>
              </a:ext>
            </a:extLst>
          </p:cNvPr>
          <p:cNvGrpSpPr/>
          <p:nvPr/>
        </p:nvGrpSpPr>
        <p:grpSpPr>
          <a:xfrm>
            <a:off x="6186597" y="3309621"/>
            <a:ext cx="914400" cy="914400"/>
            <a:chOff x="7176563" y="1908174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824583" lon="17715214" rev="21496145"/>
            </a:camera>
            <a:lightRig rig="threePt" dir="t"/>
          </a:scene3d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4003C7-37DF-4C0E-AE3B-E5513CD62CA4}"/>
                </a:ext>
              </a:extLst>
            </p:cNvPr>
            <p:cNvSpPr/>
            <p:nvPr/>
          </p:nvSpPr>
          <p:spPr>
            <a:xfrm>
              <a:off x="7176563" y="1908174"/>
              <a:ext cx="914400" cy="914400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CAFA11-FD4A-4D5B-B5D7-3ABFCC3776BF}"/>
                </a:ext>
              </a:extLst>
            </p:cNvPr>
            <p:cNvSpPr txBox="1"/>
            <p:nvPr/>
          </p:nvSpPr>
          <p:spPr>
            <a:xfrm>
              <a:off x="7300190" y="2180708"/>
              <a:ext cx="64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CDF69C-26DD-4FD6-8DA4-F682DF72BAC0}"/>
              </a:ext>
            </a:extLst>
          </p:cNvPr>
          <p:cNvSpPr txBox="1"/>
          <p:nvPr/>
        </p:nvSpPr>
        <p:spPr>
          <a:xfrm>
            <a:off x="6094278" y="4241469"/>
            <a:ext cx="1386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Deep Learning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25B34E-E834-4CD7-AD04-1B3DB714BE87}"/>
              </a:ext>
            </a:extLst>
          </p:cNvPr>
          <p:cNvGrpSpPr/>
          <p:nvPr/>
        </p:nvGrpSpPr>
        <p:grpSpPr>
          <a:xfrm>
            <a:off x="7160554" y="3605059"/>
            <a:ext cx="1763088" cy="366183"/>
            <a:chOff x="6771312" y="4230839"/>
            <a:chExt cx="1763088" cy="3661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FA56BD-CED6-4282-AF1A-84D644181648}"/>
                </a:ext>
              </a:extLst>
            </p:cNvPr>
            <p:cNvSpPr/>
            <p:nvPr/>
          </p:nvSpPr>
          <p:spPr>
            <a:xfrm>
              <a:off x="6771312" y="4230839"/>
              <a:ext cx="1763088" cy="366183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1982D4-F8EF-4E67-A8EB-B28DD0DAE123}"/>
                </a:ext>
              </a:extLst>
            </p:cNvPr>
            <p:cNvSpPr txBox="1"/>
            <p:nvPr/>
          </p:nvSpPr>
          <p:spPr>
            <a:xfrm>
              <a:off x="6824039" y="4289245"/>
              <a:ext cx="1657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optimal weights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B591051-0740-4B93-BF06-9D2A5E6475D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791164" y="3788151"/>
            <a:ext cx="36939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1854212-0B4E-469F-8825-46D4646760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0914" y="2332049"/>
            <a:ext cx="1143000" cy="857250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3520AC-AB8F-45D5-B3B6-B576A33B05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1146" y="2266963"/>
            <a:ext cx="1104900" cy="847725"/>
          </a:xfrm>
          <a:prstGeom prst="rect">
            <a:avLst/>
          </a:prstGeom>
          <a:noFill/>
          <a:ln>
            <a:solidFill>
              <a:schemeClr val="tx1">
                <a:alpha val="93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50800" stA="50000" endA="300" endPos="55000" dir="5400000" sy="-100000" algn="bl" rotWithShape="0"/>
          </a:effectLst>
          <a:scene3d>
            <a:camera prst="orthographicFront">
              <a:rot lat="1379865" lon="17833006" rev="242046"/>
            </a:camera>
            <a:lightRig rig="threePt" dir="t"/>
          </a:scene3d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37DA4A4-4231-4C3C-A074-27CDE6C809CE}"/>
              </a:ext>
            </a:extLst>
          </p:cNvPr>
          <p:cNvSpPr/>
          <p:nvPr/>
        </p:nvSpPr>
        <p:spPr>
          <a:xfrm>
            <a:off x="9492218" y="3623636"/>
            <a:ext cx="319240" cy="338554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465DA3-FFCC-43AE-B2BC-9036F905DB10}"/>
              </a:ext>
            </a:extLst>
          </p:cNvPr>
          <p:cNvCxnSpPr>
            <a:endCxn id="38" idx="0"/>
          </p:cNvCxnSpPr>
          <p:nvPr/>
        </p:nvCxnSpPr>
        <p:spPr>
          <a:xfrm>
            <a:off x="9651838" y="3359526"/>
            <a:ext cx="0" cy="26411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7F61F3-747F-4AB2-9C23-37139C8A4C2D}"/>
              </a:ext>
            </a:extLst>
          </p:cNvPr>
          <p:cNvCxnSpPr>
            <a:cxnSpLocks/>
            <a:stCxn id="30" idx="3"/>
            <a:endCxn id="38" idx="2"/>
          </p:cNvCxnSpPr>
          <p:nvPr/>
        </p:nvCxnSpPr>
        <p:spPr>
          <a:xfrm>
            <a:off x="8923642" y="3788151"/>
            <a:ext cx="568576" cy="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2389649-3C8D-4031-A5E4-6A39699A23EB}"/>
              </a:ext>
            </a:extLst>
          </p:cNvPr>
          <p:cNvSpPr txBox="1"/>
          <p:nvPr/>
        </p:nvSpPr>
        <p:spPr>
          <a:xfrm>
            <a:off x="9615610" y="3337692"/>
            <a:ext cx="1037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Read Image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5FCD62-50EE-4F36-962D-17AAC4BF6E09}"/>
              </a:ext>
            </a:extLst>
          </p:cNvPr>
          <p:cNvCxnSpPr>
            <a:stCxn id="38" idx="4"/>
          </p:cNvCxnSpPr>
          <p:nvPr/>
        </p:nvCxnSpPr>
        <p:spPr>
          <a:xfrm>
            <a:off x="9651838" y="3962190"/>
            <a:ext cx="0" cy="99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70D5B0F-45F4-469D-A66F-005328102567}"/>
              </a:ext>
            </a:extLst>
          </p:cNvPr>
          <p:cNvSpPr txBox="1"/>
          <p:nvPr/>
        </p:nvSpPr>
        <p:spPr>
          <a:xfrm>
            <a:off x="9710576" y="4241469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Predict eye status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FB9E28-DF12-4E56-9F7E-24BA61A8FB35}"/>
              </a:ext>
            </a:extLst>
          </p:cNvPr>
          <p:cNvSpPr txBox="1"/>
          <p:nvPr/>
        </p:nvSpPr>
        <p:spPr>
          <a:xfrm>
            <a:off x="8042097" y="527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Open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3487D8-EF07-4740-9268-BD870EFDEDDB}"/>
              </a:ext>
            </a:extLst>
          </p:cNvPr>
          <p:cNvSpPr txBox="1"/>
          <p:nvPr/>
        </p:nvSpPr>
        <p:spPr>
          <a:xfrm>
            <a:off x="10600595" y="527193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Closed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43559F-1710-496B-B742-69149D3C4757}"/>
              </a:ext>
            </a:extLst>
          </p:cNvPr>
          <p:cNvCxnSpPr>
            <a:endCxn id="51" idx="3"/>
          </p:cNvCxnSpPr>
          <p:nvPr/>
        </p:nvCxnSpPr>
        <p:spPr>
          <a:xfrm flipH="1">
            <a:off x="8624308" y="4956552"/>
            <a:ext cx="1027530" cy="469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FD9E8D-D7FF-41BF-9B41-2D2FCAD727C3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9651838" y="4956552"/>
            <a:ext cx="948757" cy="469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7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D004C3-31CB-4721-8D3F-D72967B937E4}"/>
              </a:ext>
            </a:extLst>
          </p:cNvPr>
          <p:cNvSpPr txBox="1"/>
          <p:nvPr/>
        </p:nvSpPr>
        <p:spPr>
          <a:xfrm>
            <a:off x="1099038" y="984738"/>
            <a:ext cx="612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Haar</a:t>
            </a:r>
            <a:r>
              <a:rPr lang="en-US" dirty="0"/>
              <a:t> features to detect face features like eye, nose, mouth,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790E44-54E8-4C15-9101-55B4BBB5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71" y="1838351"/>
            <a:ext cx="466719" cy="630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346A8-B4E9-4AE3-A2E2-4F2C4BDD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95692" y="4120618"/>
            <a:ext cx="381125" cy="416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4B1214-8F87-4C2E-A910-AB38BF1C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48487" y="1823848"/>
            <a:ext cx="603980" cy="58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11FF30-7112-4BDC-9F50-75F8AC8D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31739" y="1849004"/>
            <a:ext cx="432899" cy="585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62F7F-16E2-4E38-AFC2-891E7AF4B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39" y="3062700"/>
            <a:ext cx="581025" cy="4381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35EE92-5609-417A-BDD7-9E2E18A70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479" y="2966882"/>
            <a:ext cx="428625" cy="5619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C2342F-269E-4462-80AD-77994A76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36122">
            <a:off x="5036568" y="3059309"/>
            <a:ext cx="581025" cy="4381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31933D-A0DA-46E5-B1DA-66554F9C0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81016">
            <a:off x="6374517" y="3028794"/>
            <a:ext cx="581025" cy="4381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AEE0E7-1747-4C90-932D-9BF370636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682" y="5391753"/>
            <a:ext cx="536187" cy="3847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C189D28-1914-43CB-BA62-9C3E0C36C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68126">
            <a:off x="3883001" y="5392372"/>
            <a:ext cx="534463" cy="38355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AE1319-C586-46E4-B6F2-8EF39C424EC4}"/>
              </a:ext>
            </a:extLst>
          </p:cNvPr>
          <p:cNvCxnSpPr>
            <a:cxnSpLocks/>
          </p:cNvCxnSpPr>
          <p:nvPr/>
        </p:nvCxnSpPr>
        <p:spPr>
          <a:xfrm>
            <a:off x="2267601" y="2618242"/>
            <a:ext cx="558465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A1443AE-7A7D-4469-B427-00429C142DD4}"/>
              </a:ext>
            </a:extLst>
          </p:cNvPr>
          <p:cNvSpPr txBox="1"/>
          <p:nvPr/>
        </p:nvSpPr>
        <p:spPr>
          <a:xfrm>
            <a:off x="4925612" y="5368608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4C1C5-4D44-488D-9B32-4323F66F3755}"/>
              </a:ext>
            </a:extLst>
          </p:cNvPr>
          <p:cNvSpPr txBox="1"/>
          <p:nvPr/>
        </p:nvSpPr>
        <p:spPr>
          <a:xfrm>
            <a:off x="7925713" y="2153819"/>
            <a:ext cx="37621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Haar</a:t>
            </a:r>
            <a:r>
              <a:rPr lang="en-US" sz="1200" dirty="0"/>
              <a:t> features are named after Alfred </a:t>
            </a:r>
            <a:r>
              <a:rPr lang="en-US" sz="1200" dirty="0" err="1"/>
              <a:t>Haar</a:t>
            </a:r>
            <a:r>
              <a:rPr lang="en-US" sz="1200" dirty="0"/>
              <a:t>, </a:t>
            </a:r>
          </a:p>
          <a:p>
            <a:r>
              <a:rPr lang="en-US" sz="1200" dirty="0"/>
              <a:t>a Hungarian mathematician.</a:t>
            </a:r>
          </a:p>
          <a:p>
            <a:endParaRPr lang="en-US" sz="1200" dirty="0"/>
          </a:p>
          <a:p>
            <a:r>
              <a:rPr lang="en-US" sz="1200" dirty="0"/>
              <a:t>Viola and Jones have defined several </a:t>
            </a:r>
            <a:r>
              <a:rPr lang="en-US" sz="1200" dirty="0" err="1"/>
              <a:t>Haar</a:t>
            </a:r>
            <a:r>
              <a:rPr lang="en-US" sz="1200" dirty="0"/>
              <a:t> like features to</a:t>
            </a:r>
          </a:p>
          <a:p>
            <a:r>
              <a:rPr lang="en-US" sz="1200" dirty="0"/>
              <a:t>detect facial parts from an image. </a:t>
            </a:r>
          </a:p>
          <a:p>
            <a:endParaRPr lang="en-US" sz="1200" dirty="0"/>
          </a:p>
          <a:p>
            <a:r>
              <a:rPr lang="en-US" sz="1200" dirty="0"/>
              <a:t>For example, 	     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         can detect eye-brows of a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        can detect nose portion of a person.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F0829-85AE-400C-8245-2E0BC7AAF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982" y="1904248"/>
            <a:ext cx="585216" cy="493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83EB3-9B54-4C33-A648-081E5CF689FA}"/>
              </a:ext>
            </a:extLst>
          </p:cNvPr>
          <p:cNvSpPr txBox="1"/>
          <p:nvPr/>
        </p:nvSpPr>
        <p:spPr>
          <a:xfrm>
            <a:off x="598046" y="4078171"/>
            <a:ext cx="146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Extended</a:t>
            </a:r>
          </a:p>
          <a:p>
            <a:r>
              <a:rPr lang="en-US" sz="1400" dirty="0" err="1"/>
              <a:t>Haar</a:t>
            </a:r>
            <a:r>
              <a:rPr lang="en-US" sz="1400" dirty="0"/>
              <a:t> like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2C5DC-1DFE-4D7B-9D38-E7F8DFC6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467" y="3500850"/>
            <a:ext cx="234356" cy="176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3462C-2719-480D-8270-D676D3FF4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315" y="3826439"/>
            <a:ext cx="192508" cy="278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98EDA-0E9D-4A21-AADF-4F4F64084091}"/>
              </a:ext>
            </a:extLst>
          </p:cNvPr>
          <p:cNvSpPr txBox="1"/>
          <p:nvPr/>
        </p:nvSpPr>
        <p:spPr>
          <a:xfrm>
            <a:off x="598046" y="1697927"/>
            <a:ext cx="146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</a:t>
            </a:r>
          </a:p>
          <a:p>
            <a:r>
              <a:rPr lang="en-US" sz="1400" dirty="0" err="1"/>
              <a:t>Haar</a:t>
            </a:r>
            <a:r>
              <a:rPr lang="en-US" sz="1400" dirty="0"/>
              <a:t> like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46185-1D82-4C95-8454-D6A46A6F9336}"/>
              </a:ext>
            </a:extLst>
          </p:cNvPr>
          <p:cNvSpPr txBox="1"/>
          <p:nvPr/>
        </p:nvSpPr>
        <p:spPr>
          <a:xfrm>
            <a:off x="2327205" y="2684778"/>
            <a:ext cx="1058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Edge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2FDAF0-54C1-4831-9662-BC26ABDB106A}"/>
              </a:ext>
            </a:extLst>
          </p:cNvPr>
          <p:cNvSpPr txBox="1"/>
          <p:nvPr/>
        </p:nvSpPr>
        <p:spPr>
          <a:xfrm>
            <a:off x="2329079" y="3832348"/>
            <a:ext cx="1014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Line Features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9BDDD-931D-466C-9B2A-09548DE0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59672" y="4140414"/>
            <a:ext cx="381125" cy="416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71DFCC-FDD6-4478-8EEB-4BF2E4D2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21125">
            <a:off x="5017136" y="4140414"/>
            <a:ext cx="381125" cy="416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BEAF2-A4AE-45E2-9D00-50F666A6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41453">
            <a:off x="6417549" y="4151448"/>
            <a:ext cx="381125" cy="416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BF9701-1F97-42C0-8FD7-DDE6EB01B355}"/>
              </a:ext>
            </a:extLst>
          </p:cNvPr>
          <p:cNvSpPr txBox="1"/>
          <p:nvPr/>
        </p:nvSpPr>
        <p:spPr>
          <a:xfrm>
            <a:off x="2352407" y="4958114"/>
            <a:ext cx="177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Center Surround Features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FA136F-2CF2-449C-B8A2-059D662A4623}"/>
              </a:ext>
            </a:extLst>
          </p:cNvPr>
          <p:cNvCxnSpPr>
            <a:cxnSpLocks/>
          </p:cNvCxnSpPr>
          <p:nvPr/>
        </p:nvCxnSpPr>
        <p:spPr>
          <a:xfrm>
            <a:off x="2267601" y="1814466"/>
            <a:ext cx="0" cy="40324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67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ace of a person&#10;&#10;Description automatically generated">
            <a:extLst>
              <a:ext uri="{FF2B5EF4-FFF2-40B4-BE49-F238E27FC236}">
                <a16:creationId xmlns:a16="http://schemas.microsoft.com/office/drawing/2014/main" id="{540754A1-7523-442C-B77A-C9FF30D2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0" y="1466076"/>
            <a:ext cx="6363251" cy="4259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B4CF6-7740-4B9C-B61C-EA942C04A48B}"/>
              </a:ext>
            </a:extLst>
          </p:cNvPr>
          <p:cNvSpPr txBox="1"/>
          <p:nvPr/>
        </p:nvSpPr>
        <p:spPr>
          <a:xfrm>
            <a:off x="1920423" y="5726025"/>
            <a:ext cx="3857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https://www.youtube.com/watch?v=F5rysk51txQ&amp;ab_channel=GlobalSoftwareSupport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75B0C-F0CD-4ECF-ADA6-928682F8C180}"/>
              </a:ext>
            </a:extLst>
          </p:cNvPr>
          <p:cNvSpPr txBox="1"/>
          <p:nvPr/>
        </p:nvSpPr>
        <p:spPr>
          <a:xfrm>
            <a:off x="808111" y="1019684"/>
            <a:ext cx="338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Facial feature detection technique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C05DF-F6DA-4207-BD1E-FD71158EF4DE}"/>
              </a:ext>
            </a:extLst>
          </p:cNvPr>
          <p:cNvSpPr txBox="1"/>
          <p:nvPr/>
        </p:nvSpPr>
        <p:spPr>
          <a:xfrm>
            <a:off x="7262447" y="1466076"/>
            <a:ext cx="4604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gray scale image will have pixel values ranging from 0 through 255.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E2D52B-B0E6-498E-A81B-068284C72055}"/>
              </a:ext>
            </a:extLst>
          </p:cNvPr>
          <p:cNvGrpSpPr/>
          <p:nvPr/>
        </p:nvGrpSpPr>
        <p:grpSpPr>
          <a:xfrm>
            <a:off x="2340259" y="2294792"/>
            <a:ext cx="1222198" cy="452612"/>
            <a:chOff x="2340259" y="2294792"/>
            <a:chExt cx="1222198" cy="452612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5323C38F-0CB1-4FF8-B7BE-04C55979309A}"/>
                </a:ext>
              </a:extLst>
            </p:cNvPr>
            <p:cNvSpPr/>
            <p:nvPr/>
          </p:nvSpPr>
          <p:spPr>
            <a:xfrm>
              <a:off x="2352729" y="2294792"/>
              <a:ext cx="1186961" cy="334108"/>
            </a:xfrm>
            <a:prstGeom prst="arc">
              <a:avLst>
                <a:gd name="adj1" fmla="val 11029434"/>
                <a:gd name="adj2" fmla="val 21597852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F48A4313-EAC9-4265-86ED-D79C20E6A470}"/>
                </a:ext>
              </a:extLst>
            </p:cNvPr>
            <p:cNvSpPr/>
            <p:nvPr/>
          </p:nvSpPr>
          <p:spPr>
            <a:xfrm>
              <a:off x="2502197" y="2474842"/>
              <a:ext cx="888023" cy="272562"/>
            </a:xfrm>
            <a:prstGeom prst="arc">
              <a:avLst>
                <a:gd name="adj1" fmla="val 10685455"/>
                <a:gd name="adj2" fmla="val 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9E3A7CD-9BE7-465B-BB86-4BC933FCC6C2}"/>
                </a:ext>
              </a:extLst>
            </p:cNvPr>
            <p:cNvSpPr/>
            <p:nvPr/>
          </p:nvSpPr>
          <p:spPr>
            <a:xfrm>
              <a:off x="3307480" y="2382523"/>
              <a:ext cx="254977" cy="228600"/>
            </a:xfrm>
            <a:prstGeom prst="arc">
              <a:avLst>
                <a:gd name="adj1" fmla="val 16200000"/>
                <a:gd name="adj2" fmla="val 648497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E7726CFA-C70A-411C-89C9-E0CC66598604}"/>
                </a:ext>
              </a:extLst>
            </p:cNvPr>
            <p:cNvSpPr/>
            <p:nvPr/>
          </p:nvSpPr>
          <p:spPr>
            <a:xfrm rot="10800000">
              <a:off x="2340259" y="2382523"/>
              <a:ext cx="307731" cy="246377"/>
            </a:xfrm>
            <a:prstGeom prst="arc">
              <a:avLst>
                <a:gd name="adj1" fmla="val 15617685"/>
                <a:gd name="adj2" fmla="val 3524167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A40BB9-CE2A-4F52-8B04-EE0B865B8A02}"/>
              </a:ext>
            </a:extLst>
          </p:cNvPr>
          <p:cNvGrpSpPr/>
          <p:nvPr/>
        </p:nvGrpSpPr>
        <p:grpSpPr>
          <a:xfrm>
            <a:off x="3762141" y="2408814"/>
            <a:ext cx="1204543" cy="424470"/>
            <a:chOff x="3762141" y="2408814"/>
            <a:chExt cx="1204543" cy="424470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8D3EC4F4-83CC-4A0A-8EAC-4A362D3D6D10}"/>
                </a:ext>
              </a:extLst>
            </p:cNvPr>
            <p:cNvSpPr/>
            <p:nvPr/>
          </p:nvSpPr>
          <p:spPr>
            <a:xfrm rot="249141">
              <a:off x="3762141" y="2408814"/>
              <a:ext cx="1186959" cy="305965"/>
            </a:xfrm>
            <a:prstGeom prst="arc">
              <a:avLst>
                <a:gd name="adj1" fmla="val 11624337"/>
                <a:gd name="adj2" fmla="val 4509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B70BD3A-E2CA-4709-85FB-2CF0DEF9928D}"/>
                </a:ext>
              </a:extLst>
            </p:cNvPr>
            <p:cNvSpPr/>
            <p:nvPr/>
          </p:nvSpPr>
          <p:spPr>
            <a:xfrm rot="313758">
              <a:off x="3929193" y="2560722"/>
              <a:ext cx="888023" cy="272562"/>
            </a:xfrm>
            <a:prstGeom prst="arc">
              <a:avLst>
                <a:gd name="adj1" fmla="val 10685455"/>
                <a:gd name="adj2" fmla="val 0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5DF95FC-7068-45C2-B17A-F643DA80E7E7}"/>
                </a:ext>
              </a:extLst>
            </p:cNvPr>
            <p:cNvSpPr/>
            <p:nvPr/>
          </p:nvSpPr>
          <p:spPr>
            <a:xfrm>
              <a:off x="4711707" y="2494780"/>
              <a:ext cx="254977" cy="228600"/>
            </a:xfrm>
            <a:prstGeom prst="arc">
              <a:avLst>
                <a:gd name="adj1" fmla="val 16200000"/>
                <a:gd name="adj2" fmla="val 6484961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CCB9F2F7-5760-4EA3-BAEB-83B931454C12}"/>
                </a:ext>
              </a:extLst>
            </p:cNvPr>
            <p:cNvSpPr/>
            <p:nvPr/>
          </p:nvSpPr>
          <p:spPr>
            <a:xfrm rot="10800000">
              <a:off x="3834217" y="2430875"/>
              <a:ext cx="307731" cy="246377"/>
            </a:xfrm>
            <a:prstGeom prst="arc">
              <a:avLst>
                <a:gd name="adj1" fmla="val 17910508"/>
                <a:gd name="adj2" fmla="val 3524167"/>
              </a:avLst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CBF4FCA-EB0D-41A4-913D-08DB33A3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77" y="1944373"/>
            <a:ext cx="581025" cy="4381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42D26B-88E5-480B-8CBD-2DE10571E461}"/>
              </a:ext>
            </a:extLst>
          </p:cNvPr>
          <p:cNvSpPr txBox="1"/>
          <p:nvPr/>
        </p:nvSpPr>
        <p:spPr>
          <a:xfrm>
            <a:off x="7938102" y="1845157"/>
            <a:ext cx="4183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</a:t>
            </a:r>
            <a:r>
              <a:rPr lang="en-US" sz="1200" dirty="0" err="1"/>
              <a:t>haar</a:t>
            </a:r>
            <a:r>
              <a:rPr lang="en-US" sz="1200" dirty="0"/>
              <a:t> cascade classifier detects darker eye-brows and lighter</a:t>
            </a:r>
          </a:p>
          <a:p>
            <a:r>
              <a:rPr lang="en-US" sz="1200" dirty="0"/>
              <a:t>forehead.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F316DE-8C09-40E5-BD26-504DE238FC41}"/>
              </a:ext>
            </a:extLst>
          </p:cNvPr>
          <p:cNvCxnSpPr>
            <a:cxnSpLocks/>
          </p:cNvCxnSpPr>
          <p:nvPr/>
        </p:nvCxnSpPr>
        <p:spPr>
          <a:xfrm flipV="1">
            <a:off x="4981387" y="2171700"/>
            <a:ext cx="2375690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84AA41-CAA3-4ABB-B37B-34A34D20D0C1}"/>
              </a:ext>
            </a:extLst>
          </p:cNvPr>
          <p:cNvCxnSpPr>
            <a:endCxn id="24" idx="1"/>
          </p:cNvCxnSpPr>
          <p:nvPr/>
        </p:nvCxnSpPr>
        <p:spPr>
          <a:xfrm flipV="1">
            <a:off x="2909479" y="2163448"/>
            <a:ext cx="4447598" cy="131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2C48155-88F7-45BB-9DC1-F624372F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071" y="2643204"/>
            <a:ext cx="552450" cy="800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8D48F5-D8B3-494A-875D-B4A2A02C91F9}"/>
              </a:ext>
            </a:extLst>
          </p:cNvPr>
          <p:cNvSpPr txBox="1"/>
          <p:nvPr/>
        </p:nvSpPr>
        <p:spPr>
          <a:xfrm>
            <a:off x="7922521" y="2609080"/>
            <a:ext cx="3834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</a:t>
            </a:r>
            <a:r>
              <a:rPr lang="en-US" sz="1200" dirty="0" err="1"/>
              <a:t>haar</a:t>
            </a:r>
            <a:r>
              <a:rPr lang="en-US" sz="1200" dirty="0"/>
              <a:t> cascade classifier detects lighter nose and darker</a:t>
            </a:r>
          </a:p>
          <a:p>
            <a:r>
              <a:rPr lang="en-US" sz="1200" dirty="0"/>
              <a:t>side regions.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146D9B0-D373-4180-BF53-CEA4F16A2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511" y="3787256"/>
            <a:ext cx="809625" cy="581025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BDEB2B-7BCF-40AD-AF34-0798B2A01F25}"/>
              </a:ext>
            </a:extLst>
          </p:cNvPr>
          <p:cNvSpPr/>
          <p:nvPr/>
        </p:nvSpPr>
        <p:spPr>
          <a:xfrm>
            <a:off x="2899836" y="4062046"/>
            <a:ext cx="1340307" cy="326122"/>
          </a:xfrm>
          <a:custGeom>
            <a:avLst/>
            <a:gdLst>
              <a:gd name="connsiteX0" fmla="*/ 10418 w 1340307"/>
              <a:gd name="connsiteY0" fmla="*/ 246185 h 326122"/>
              <a:gd name="connsiteX1" fmla="*/ 63172 w 1340307"/>
              <a:gd name="connsiteY1" fmla="*/ 175846 h 326122"/>
              <a:gd name="connsiteX2" fmla="*/ 98341 w 1340307"/>
              <a:gd name="connsiteY2" fmla="*/ 123092 h 326122"/>
              <a:gd name="connsiteX3" fmla="*/ 151095 w 1340307"/>
              <a:gd name="connsiteY3" fmla="*/ 96716 h 326122"/>
              <a:gd name="connsiteX4" fmla="*/ 177472 w 1340307"/>
              <a:gd name="connsiteY4" fmla="*/ 70339 h 326122"/>
              <a:gd name="connsiteX5" fmla="*/ 256602 w 1340307"/>
              <a:gd name="connsiteY5" fmla="*/ 43962 h 326122"/>
              <a:gd name="connsiteX6" fmla="*/ 309356 w 1340307"/>
              <a:gd name="connsiteY6" fmla="*/ 26377 h 326122"/>
              <a:gd name="connsiteX7" fmla="*/ 344526 w 1340307"/>
              <a:gd name="connsiteY7" fmla="*/ 17585 h 326122"/>
              <a:gd name="connsiteX8" fmla="*/ 370902 w 1340307"/>
              <a:gd name="connsiteY8" fmla="*/ 8792 h 326122"/>
              <a:gd name="connsiteX9" fmla="*/ 450033 w 1340307"/>
              <a:gd name="connsiteY9" fmla="*/ 0 h 326122"/>
              <a:gd name="connsiteX10" fmla="*/ 625879 w 1340307"/>
              <a:gd name="connsiteY10" fmla="*/ 8792 h 326122"/>
              <a:gd name="connsiteX11" fmla="*/ 652256 w 1340307"/>
              <a:gd name="connsiteY11" fmla="*/ 17585 h 326122"/>
              <a:gd name="connsiteX12" fmla="*/ 766556 w 1340307"/>
              <a:gd name="connsiteY12" fmla="*/ 43962 h 326122"/>
              <a:gd name="connsiteX13" fmla="*/ 836895 w 1340307"/>
              <a:gd name="connsiteY13" fmla="*/ 52754 h 326122"/>
              <a:gd name="connsiteX14" fmla="*/ 916026 w 1340307"/>
              <a:gd name="connsiteY14" fmla="*/ 70339 h 326122"/>
              <a:gd name="connsiteX15" fmla="*/ 942402 w 1340307"/>
              <a:gd name="connsiteY15" fmla="*/ 79131 h 326122"/>
              <a:gd name="connsiteX16" fmla="*/ 968779 w 1340307"/>
              <a:gd name="connsiteY16" fmla="*/ 96716 h 326122"/>
              <a:gd name="connsiteX17" fmla="*/ 1021533 w 1340307"/>
              <a:gd name="connsiteY17" fmla="*/ 114300 h 326122"/>
              <a:gd name="connsiteX18" fmla="*/ 1100664 w 1340307"/>
              <a:gd name="connsiteY18" fmla="*/ 149469 h 326122"/>
              <a:gd name="connsiteX19" fmla="*/ 1127041 w 1340307"/>
              <a:gd name="connsiteY19" fmla="*/ 158262 h 326122"/>
              <a:gd name="connsiteX20" fmla="*/ 1153418 w 1340307"/>
              <a:gd name="connsiteY20" fmla="*/ 175846 h 326122"/>
              <a:gd name="connsiteX21" fmla="*/ 1206172 w 1340307"/>
              <a:gd name="connsiteY21" fmla="*/ 193431 h 326122"/>
              <a:gd name="connsiteX22" fmla="*/ 1250133 w 1340307"/>
              <a:gd name="connsiteY22" fmla="*/ 237392 h 326122"/>
              <a:gd name="connsiteX23" fmla="*/ 1294095 w 1340307"/>
              <a:gd name="connsiteY23" fmla="*/ 281354 h 326122"/>
              <a:gd name="connsiteX24" fmla="*/ 1311679 w 1340307"/>
              <a:gd name="connsiteY24" fmla="*/ 307731 h 326122"/>
              <a:gd name="connsiteX25" fmla="*/ 1338056 w 1340307"/>
              <a:gd name="connsiteY25" fmla="*/ 325316 h 326122"/>
              <a:gd name="connsiteX26" fmla="*/ 1197379 w 1340307"/>
              <a:gd name="connsiteY26" fmla="*/ 316523 h 326122"/>
              <a:gd name="connsiteX27" fmla="*/ 1118249 w 1340307"/>
              <a:gd name="connsiteY27" fmla="*/ 290146 h 326122"/>
              <a:gd name="connsiteX28" fmla="*/ 1091872 w 1340307"/>
              <a:gd name="connsiteY28" fmla="*/ 281354 h 326122"/>
              <a:gd name="connsiteX29" fmla="*/ 1039118 w 1340307"/>
              <a:gd name="connsiteY29" fmla="*/ 246185 h 326122"/>
              <a:gd name="connsiteX30" fmla="*/ 1012741 w 1340307"/>
              <a:gd name="connsiteY30" fmla="*/ 228600 h 326122"/>
              <a:gd name="connsiteX31" fmla="*/ 959987 w 1340307"/>
              <a:gd name="connsiteY31" fmla="*/ 211016 h 326122"/>
              <a:gd name="connsiteX32" fmla="*/ 933610 w 1340307"/>
              <a:gd name="connsiteY32" fmla="*/ 202223 h 326122"/>
              <a:gd name="connsiteX33" fmla="*/ 300564 w 1340307"/>
              <a:gd name="connsiteY33" fmla="*/ 211016 h 326122"/>
              <a:gd name="connsiteX34" fmla="*/ 274187 w 1340307"/>
              <a:gd name="connsiteY34" fmla="*/ 219808 h 326122"/>
              <a:gd name="connsiteX35" fmla="*/ 239018 w 1340307"/>
              <a:gd name="connsiteY35" fmla="*/ 228600 h 326122"/>
              <a:gd name="connsiteX36" fmla="*/ 186264 w 1340307"/>
              <a:gd name="connsiteY36" fmla="*/ 246185 h 326122"/>
              <a:gd name="connsiteX37" fmla="*/ 10418 w 1340307"/>
              <a:gd name="connsiteY37" fmla="*/ 246185 h 32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340307" h="326122">
                <a:moveTo>
                  <a:pt x="10418" y="246185"/>
                </a:moveTo>
                <a:cubicBezTo>
                  <a:pt x="-10097" y="234462"/>
                  <a:pt x="-4135" y="262384"/>
                  <a:pt x="63172" y="175846"/>
                </a:cubicBezTo>
                <a:cubicBezTo>
                  <a:pt x="76147" y="159164"/>
                  <a:pt x="78291" y="129775"/>
                  <a:pt x="98341" y="123092"/>
                </a:cubicBezTo>
                <a:cubicBezTo>
                  <a:pt x="124776" y="114281"/>
                  <a:pt x="128370" y="115653"/>
                  <a:pt x="151095" y="96716"/>
                </a:cubicBezTo>
                <a:cubicBezTo>
                  <a:pt x="160647" y="88756"/>
                  <a:pt x="166603" y="76378"/>
                  <a:pt x="177472" y="70339"/>
                </a:cubicBezTo>
                <a:cubicBezTo>
                  <a:pt x="177475" y="70337"/>
                  <a:pt x="243411" y="48359"/>
                  <a:pt x="256602" y="43962"/>
                </a:cubicBezTo>
                <a:lnTo>
                  <a:pt x="309356" y="26377"/>
                </a:lnTo>
                <a:cubicBezTo>
                  <a:pt x="321079" y="23446"/>
                  <a:pt x="332907" y="20905"/>
                  <a:pt x="344526" y="17585"/>
                </a:cubicBezTo>
                <a:cubicBezTo>
                  <a:pt x="353437" y="15039"/>
                  <a:pt x="361760" y="10316"/>
                  <a:pt x="370902" y="8792"/>
                </a:cubicBezTo>
                <a:cubicBezTo>
                  <a:pt x="397080" y="4429"/>
                  <a:pt x="423656" y="2931"/>
                  <a:pt x="450033" y="0"/>
                </a:cubicBezTo>
                <a:cubicBezTo>
                  <a:pt x="508648" y="2931"/>
                  <a:pt x="567411" y="3708"/>
                  <a:pt x="625879" y="8792"/>
                </a:cubicBezTo>
                <a:cubicBezTo>
                  <a:pt x="635112" y="9595"/>
                  <a:pt x="643315" y="15146"/>
                  <a:pt x="652256" y="17585"/>
                </a:cubicBezTo>
                <a:cubicBezTo>
                  <a:pt x="678370" y="24707"/>
                  <a:pt x="735207" y="39139"/>
                  <a:pt x="766556" y="43962"/>
                </a:cubicBezTo>
                <a:cubicBezTo>
                  <a:pt x="789910" y="47555"/>
                  <a:pt x="813541" y="49161"/>
                  <a:pt x="836895" y="52754"/>
                </a:cubicBezTo>
                <a:cubicBezTo>
                  <a:pt x="856543" y="55777"/>
                  <a:pt x="895601" y="64503"/>
                  <a:pt x="916026" y="70339"/>
                </a:cubicBezTo>
                <a:cubicBezTo>
                  <a:pt x="924937" y="72885"/>
                  <a:pt x="933610" y="76200"/>
                  <a:pt x="942402" y="79131"/>
                </a:cubicBezTo>
                <a:cubicBezTo>
                  <a:pt x="951194" y="84993"/>
                  <a:pt x="959123" y="92424"/>
                  <a:pt x="968779" y="96716"/>
                </a:cubicBezTo>
                <a:cubicBezTo>
                  <a:pt x="985717" y="104244"/>
                  <a:pt x="1021533" y="114300"/>
                  <a:pt x="1021533" y="114300"/>
                </a:cubicBezTo>
                <a:cubicBezTo>
                  <a:pt x="1063334" y="142168"/>
                  <a:pt x="1037883" y="128542"/>
                  <a:pt x="1100664" y="149469"/>
                </a:cubicBezTo>
                <a:cubicBezTo>
                  <a:pt x="1109456" y="152400"/>
                  <a:pt x="1119329" y="153121"/>
                  <a:pt x="1127041" y="158262"/>
                </a:cubicBezTo>
                <a:cubicBezTo>
                  <a:pt x="1135833" y="164123"/>
                  <a:pt x="1143762" y="171554"/>
                  <a:pt x="1153418" y="175846"/>
                </a:cubicBezTo>
                <a:cubicBezTo>
                  <a:pt x="1170356" y="183374"/>
                  <a:pt x="1206172" y="193431"/>
                  <a:pt x="1206172" y="193431"/>
                </a:cubicBezTo>
                <a:cubicBezTo>
                  <a:pt x="1253060" y="263766"/>
                  <a:pt x="1191521" y="178781"/>
                  <a:pt x="1250133" y="237392"/>
                </a:cubicBezTo>
                <a:cubicBezTo>
                  <a:pt x="1308753" y="296011"/>
                  <a:pt x="1223752" y="234458"/>
                  <a:pt x="1294095" y="281354"/>
                </a:cubicBezTo>
                <a:cubicBezTo>
                  <a:pt x="1299956" y="290146"/>
                  <a:pt x="1304207" y="300259"/>
                  <a:pt x="1311679" y="307731"/>
                </a:cubicBezTo>
                <a:cubicBezTo>
                  <a:pt x="1319151" y="315203"/>
                  <a:pt x="1348592" y="324506"/>
                  <a:pt x="1338056" y="325316"/>
                </a:cubicBezTo>
                <a:cubicBezTo>
                  <a:pt x="1291211" y="328919"/>
                  <a:pt x="1244271" y="319454"/>
                  <a:pt x="1197379" y="316523"/>
                </a:cubicBezTo>
                <a:lnTo>
                  <a:pt x="1118249" y="290146"/>
                </a:lnTo>
                <a:lnTo>
                  <a:pt x="1091872" y="281354"/>
                </a:lnTo>
                <a:lnTo>
                  <a:pt x="1039118" y="246185"/>
                </a:lnTo>
                <a:cubicBezTo>
                  <a:pt x="1030326" y="240323"/>
                  <a:pt x="1022766" y="231942"/>
                  <a:pt x="1012741" y="228600"/>
                </a:cubicBezTo>
                <a:lnTo>
                  <a:pt x="959987" y="211016"/>
                </a:lnTo>
                <a:lnTo>
                  <a:pt x="933610" y="202223"/>
                </a:lnTo>
                <a:lnTo>
                  <a:pt x="300564" y="211016"/>
                </a:lnTo>
                <a:cubicBezTo>
                  <a:pt x="291299" y="211263"/>
                  <a:pt x="283098" y="217262"/>
                  <a:pt x="274187" y="219808"/>
                </a:cubicBezTo>
                <a:cubicBezTo>
                  <a:pt x="262568" y="223128"/>
                  <a:pt x="250592" y="225128"/>
                  <a:pt x="239018" y="228600"/>
                </a:cubicBezTo>
                <a:cubicBezTo>
                  <a:pt x="221264" y="233926"/>
                  <a:pt x="204657" y="243886"/>
                  <a:pt x="186264" y="246185"/>
                </a:cubicBezTo>
                <a:cubicBezTo>
                  <a:pt x="83936" y="258976"/>
                  <a:pt x="30933" y="257908"/>
                  <a:pt x="10418" y="246185"/>
                </a:cubicBez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0B61BD-29A6-49C3-BE3D-138208FD6613}"/>
              </a:ext>
            </a:extLst>
          </p:cNvPr>
          <p:cNvSpPr/>
          <p:nvPr/>
        </p:nvSpPr>
        <p:spPr>
          <a:xfrm rot="369042">
            <a:off x="2911045" y="4360985"/>
            <a:ext cx="1230132" cy="369277"/>
          </a:xfrm>
          <a:custGeom>
            <a:avLst/>
            <a:gdLst>
              <a:gd name="connsiteX0" fmla="*/ 34378 w 1230132"/>
              <a:gd name="connsiteY0" fmla="*/ 61546 h 369277"/>
              <a:gd name="connsiteX1" fmla="*/ 113509 w 1230132"/>
              <a:gd name="connsiteY1" fmla="*/ 79130 h 369277"/>
              <a:gd name="connsiteX2" fmla="*/ 139886 w 1230132"/>
              <a:gd name="connsiteY2" fmla="*/ 87923 h 369277"/>
              <a:gd name="connsiteX3" fmla="*/ 219017 w 1230132"/>
              <a:gd name="connsiteY3" fmla="*/ 158261 h 369277"/>
              <a:gd name="connsiteX4" fmla="*/ 271770 w 1230132"/>
              <a:gd name="connsiteY4" fmla="*/ 193430 h 369277"/>
              <a:gd name="connsiteX5" fmla="*/ 298147 w 1230132"/>
              <a:gd name="connsiteY5" fmla="*/ 219807 h 369277"/>
              <a:gd name="connsiteX6" fmla="*/ 315732 w 1230132"/>
              <a:gd name="connsiteY6" fmla="*/ 246184 h 369277"/>
              <a:gd name="connsiteX7" fmla="*/ 342109 w 1230132"/>
              <a:gd name="connsiteY7" fmla="*/ 263769 h 369277"/>
              <a:gd name="connsiteX8" fmla="*/ 359693 w 1230132"/>
              <a:gd name="connsiteY8" fmla="*/ 290146 h 369277"/>
              <a:gd name="connsiteX9" fmla="*/ 412447 w 1230132"/>
              <a:gd name="connsiteY9" fmla="*/ 325315 h 369277"/>
              <a:gd name="connsiteX10" fmla="*/ 473993 w 1230132"/>
              <a:gd name="connsiteY10" fmla="*/ 342900 h 369277"/>
              <a:gd name="connsiteX11" fmla="*/ 544332 w 1230132"/>
              <a:gd name="connsiteY11" fmla="*/ 351692 h 369277"/>
              <a:gd name="connsiteX12" fmla="*/ 579501 w 1230132"/>
              <a:gd name="connsiteY12" fmla="*/ 360484 h 369277"/>
              <a:gd name="connsiteX13" fmla="*/ 605878 w 1230132"/>
              <a:gd name="connsiteY13" fmla="*/ 369277 h 369277"/>
              <a:gd name="connsiteX14" fmla="*/ 790517 w 1230132"/>
              <a:gd name="connsiteY14" fmla="*/ 360484 h 369277"/>
              <a:gd name="connsiteX15" fmla="*/ 904817 w 1230132"/>
              <a:gd name="connsiteY15" fmla="*/ 342900 h 369277"/>
              <a:gd name="connsiteX16" fmla="*/ 931193 w 1230132"/>
              <a:gd name="connsiteY16" fmla="*/ 334107 h 369277"/>
              <a:gd name="connsiteX17" fmla="*/ 1036701 w 1230132"/>
              <a:gd name="connsiteY17" fmla="*/ 307730 h 369277"/>
              <a:gd name="connsiteX18" fmla="*/ 1089455 w 1230132"/>
              <a:gd name="connsiteY18" fmla="*/ 272561 h 369277"/>
              <a:gd name="connsiteX19" fmla="*/ 1115832 w 1230132"/>
              <a:gd name="connsiteY19" fmla="*/ 254977 h 369277"/>
              <a:gd name="connsiteX20" fmla="*/ 1168586 w 1230132"/>
              <a:gd name="connsiteY20" fmla="*/ 211015 h 369277"/>
              <a:gd name="connsiteX21" fmla="*/ 1203755 w 1230132"/>
              <a:gd name="connsiteY21" fmla="*/ 158261 h 369277"/>
              <a:gd name="connsiteX22" fmla="*/ 1212547 w 1230132"/>
              <a:gd name="connsiteY22" fmla="*/ 131884 h 369277"/>
              <a:gd name="connsiteX23" fmla="*/ 1230132 w 1230132"/>
              <a:gd name="connsiteY23" fmla="*/ 105507 h 369277"/>
              <a:gd name="connsiteX24" fmla="*/ 1159793 w 1230132"/>
              <a:gd name="connsiteY24" fmla="*/ 17584 h 369277"/>
              <a:gd name="connsiteX25" fmla="*/ 1063078 w 1230132"/>
              <a:gd name="connsiteY25" fmla="*/ 0 h 369277"/>
              <a:gd name="connsiteX26" fmla="*/ 869647 w 1230132"/>
              <a:gd name="connsiteY26" fmla="*/ 8792 h 369277"/>
              <a:gd name="connsiteX27" fmla="*/ 816893 w 1230132"/>
              <a:gd name="connsiteY27" fmla="*/ 26377 h 369277"/>
              <a:gd name="connsiteX28" fmla="*/ 720178 w 1230132"/>
              <a:gd name="connsiteY28" fmla="*/ 43961 h 369277"/>
              <a:gd name="connsiteX29" fmla="*/ 34378 w 1230132"/>
              <a:gd name="connsiteY29" fmla="*/ 61546 h 36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30132" h="369277">
                <a:moveTo>
                  <a:pt x="34378" y="61546"/>
                </a:moveTo>
                <a:cubicBezTo>
                  <a:pt x="-66733" y="67407"/>
                  <a:pt x="84541" y="70853"/>
                  <a:pt x="113509" y="79130"/>
                </a:cubicBezTo>
                <a:cubicBezTo>
                  <a:pt x="122420" y="81676"/>
                  <a:pt x="131596" y="83778"/>
                  <a:pt x="139886" y="87923"/>
                </a:cubicBezTo>
                <a:cubicBezTo>
                  <a:pt x="191074" y="113517"/>
                  <a:pt x="149098" y="111648"/>
                  <a:pt x="219017" y="158261"/>
                </a:cubicBezTo>
                <a:cubicBezTo>
                  <a:pt x="236601" y="169984"/>
                  <a:pt x="256826" y="178486"/>
                  <a:pt x="271770" y="193430"/>
                </a:cubicBezTo>
                <a:cubicBezTo>
                  <a:pt x="280562" y="202222"/>
                  <a:pt x="290187" y="210255"/>
                  <a:pt x="298147" y="219807"/>
                </a:cubicBezTo>
                <a:cubicBezTo>
                  <a:pt x="304912" y="227925"/>
                  <a:pt x="308260" y="238712"/>
                  <a:pt x="315732" y="246184"/>
                </a:cubicBezTo>
                <a:cubicBezTo>
                  <a:pt x="323204" y="253656"/>
                  <a:pt x="333317" y="257907"/>
                  <a:pt x="342109" y="263769"/>
                </a:cubicBezTo>
                <a:cubicBezTo>
                  <a:pt x="347970" y="272561"/>
                  <a:pt x="351741" y="283188"/>
                  <a:pt x="359693" y="290146"/>
                </a:cubicBezTo>
                <a:cubicBezTo>
                  <a:pt x="375598" y="304063"/>
                  <a:pt x="392397" y="318632"/>
                  <a:pt x="412447" y="325315"/>
                </a:cubicBezTo>
                <a:cubicBezTo>
                  <a:pt x="433348" y="332282"/>
                  <a:pt x="451920" y="339221"/>
                  <a:pt x="473993" y="342900"/>
                </a:cubicBezTo>
                <a:cubicBezTo>
                  <a:pt x="497300" y="346785"/>
                  <a:pt x="520886" y="348761"/>
                  <a:pt x="544332" y="351692"/>
                </a:cubicBezTo>
                <a:cubicBezTo>
                  <a:pt x="556055" y="354623"/>
                  <a:pt x="567882" y="357164"/>
                  <a:pt x="579501" y="360484"/>
                </a:cubicBezTo>
                <a:cubicBezTo>
                  <a:pt x="588412" y="363030"/>
                  <a:pt x="596610" y="369277"/>
                  <a:pt x="605878" y="369277"/>
                </a:cubicBezTo>
                <a:cubicBezTo>
                  <a:pt x="667494" y="369277"/>
                  <a:pt x="728971" y="363415"/>
                  <a:pt x="790517" y="360484"/>
                </a:cubicBezTo>
                <a:cubicBezTo>
                  <a:pt x="810144" y="357680"/>
                  <a:pt x="882863" y="347779"/>
                  <a:pt x="904817" y="342900"/>
                </a:cubicBezTo>
                <a:cubicBezTo>
                  <a:pt x="913864" y="340889"/>
                  <a:pt x="922146" y="336118"/>
                  <a:pt x="931193" y="334107"/>
                </a:cubicBezTo>
                <a:cubicBezTo>
                  <a:pt x="960861" y="327514"/>
                  <a:pt x="1010049" y="325498"/>
                  <a:pt x="1036701" y="307730"/>
                </a:cubicBezTo>
                <a:lnTo>
                  <a:pt x="1089455" y="272561"/>
                </a:lnTo>
                <a:lnTo>
                  <a:pt x="1115832" y="254977"/>
                </a:lnTo>
                <a:cubicBezTo>
                  <a:pt x="1139277" y="239347"/>
                  <a:pt x="1150361" y="234447"/>
                  <a:pt x="1168586" y="211015"/>
                </a:cubicBezTo>
                <a:cubicBezTo>
                  <a:pt x="1181561" y="194333"/>
                  <a:pt x="1203755" y="158261"/>
                  <a:pt x="1203755" y="158261"/>
                </a:cubicBezTo>
                <a:cubicBezTo>
                  <a:pt x="1206686" y="149469"/>
                  <a:pt x="1208402" y="140173"/>
                  <a:pt x="1212547" y="131884"/>
                </a:cubicBezTo>
                <a:cubicBezTo>
                  <a:pt x="1217273" y="122432"/>
                  <a:pt x="1230132" y="116074"/>
                  <a:pt x="1230132" y="105507"/>
                </a:cubicBezTo>
                <a:cubicBezTo>
                  <a:pt x="1230132" y="65461"/>
                  <a:pt x="1200300" y="25685"/>
                  <a:pt x="1159793" y="17584"/>
                </a:cubicBezTo>
                <a:cubicBezTo>
                  <a:pt x="1098351" y="5296"/>
                  <a:pt x="1130573" y="11249"/>
                  <a:pt x="1063078" y="0"/>
                </a:cubicBezTo>
                <a:cubicBezTo>
                  <a:pt x="998601" y="2931"/>
                  <a:pt x="933823" y="1916"/>
                  <a:pt x="869647" y="8792"/>
                </a:cubicBezTo>
                <a:cubicBezTo>
                  <a:pt x="851217" y="10767"/>
                  <a:pt x="835177" y="23330"/>
                  <a:pt x="816893" y="26377"/>
                </a:cubicBezTo>
                <a:cubicBezTo>
                  <a:pt x="749399" y="37626"/>
                  <a:pt x="781621" y="31673"/>
                  <a:pt x="720178" y="43961"/>
                </a:cubicBezTo>
                <a:lnTo>
                  <a:pt x="34378" y="61546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F84C1A-1C99-4BA6-AA17-E61F83D955EB}"/>
              </a:ext>
            </a:extLst>
          </p:cNvPr>
          <p:cNvCxnSpPr>
            <a:cxnSpLocks/>
            <a:stCxn id="42" idx="19"/>
          </p:cNvCxnSpPr>
          <p:nvPr/>
        </p:nvCxnSpPr>
        <p:spPr>
          <a:xfrm flipV="1">
            <a:off x="4026877" y="3886200"/>
            <a:ext cx="3350634" cy="334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978CFA-C4B4-4D1B-85CC-493A7C48A302}"/>
              </a:ext>
            </a:extLst>
          </p:cNvPr>
          <p:cNvCxnSpPr>
            <a:stCxn id="44" idx="21"/>
          </p:cNvCxnSpPr>
          <p:nvPr/>
        </p:nvCxnSpPr>
        <p:spPr>
          <a:xfrm flipV="1">
            <a:off x="4114237" y="3966757"/>
            <a:ext cx="3263274" cy="615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495453-01BF-4C9C-8287-CE26C3F2117E}"/>
              </a:ext>
            </a:extLst>
          </p:cNvPr>
          <p:cNvGrpSpPr/>
          <p:nvPr/>
        </p:nvGrpSpPr>
        <p:grpSpPr>
          <a:xfrm>
            <a:off x="3460372" y="2609080"/>
            <a:ext cx="337905" cy="1156990"/>
            <a:chOff x="3460372" y="2609080"/>
            <a:chExt cx="337905" cy="115699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2598C81-5E80-4AFF-B1F8-90F7E6954995}"/>
                </a:ext>
              </a:extLst>
            </p:cNvPr>
            <p:cNvCxnSpPr/>
            <p:nvPr/>
          </p:nvCxnSpPr>
          <p:spPr>
            <a:xfrm flipH="1">
              <a:off x="3464169" y="2609080"/>
              <a:ext cx="75521" cy="98697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9E2E78-CE0F-4839-AD9E-97E01B89186B}"/>
                </a:ext>
              </a:extLst>
            </p:cNvPr>
            <p:cNvCxnSpPr>
              <a:cxnSpLocks/>
            </p:cNvCxnSpPr>
            <p:nvPr/>
          </p:nvCxnSpPr>
          <p:spPr>
            <a:xfrm>
              <a:off x="3798277" y="2609080"/>
              <a:ext cx="0" cy="98697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33FC4D46-1232-4CB2-9331-EC917DEB349A}"/>
                </a:ext>
              </a:extLst>
            </p:cNvPr>
            <p:cNvSpPr/>
            <p:nvPr/>
          </p:nvSpPr>
          <p:spPr>
            <a:xfrm rot="10800000">
              <a:off x="3460372" y="3483653"/>
              <a:ext cx="337905" cy="282417"/>
            </a:xfrm>
            <a:prstGeom prst="arc">
              <a:avLst>
                <a:gd name="adj1" fmla="val 10896537"/>
                <a:gd name="adj2" fmla="val 0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52D01D-6980-4677-8B66-0829A6B3C590}"/>
              </a:ext>
            </a:extLst>
          </p:cNvPr>
          <p:cNvCxnSpPr>
            <a:endCxn id="34" idx="1"/>
          </p:cNvCxnSpPr>
          <p:nvPr/>
        </p:nvCxnSpPr>
        <p:spPr>
          <a:xfrm flipV="1">
            <a:off x="3834216" y="3043254"/>
            <a:ext cx="3535855" cy="289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6344245-5D82-4A67-8FAB-74C02F92FC2A}"/>
              </a:ext>
            </a:extLst>
          </p:cNvPr>
          <p:cNvSpPr txBox="1"/>
          <p:nvPr/>
        </p:nvSpPr>
        <p:spPr>
          <a:xfrm>
            <a:off x="8207570" y="3787256"/>
            <a:ext cx="385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</a:t>
            </a:r>
            <a:r>
              <a:rPr lang="en-US" sz="1200" dirty="0" err="1"/>
              <a:t>haar</a:t>
            </a:r>
            <a:r>
              <a:rPr lang="en-US" sz="1200" dirty="0"/>
              <a:t> cascade classifier detects darker upper and lower</a:t>
            </a:r>
          </a:p>
          <a:p>
            <a:r>
              <a:rPr lang="en-US" sz="1200" dirty="0"/>
              <a:t>lips differentiating brighter teeth region.</a:t>
            </a:r>
          </a:p>
        </p:txBody>
      </p:sp>
    </p:spTree>
    <p:extLst>
      <p:ext uri="{BB962C8B-B14F-4D97-AF65-F5344CB8AC3E}">
        <p14:creationId xmlns:p14="http://schemas.microsoft.com/office/powerpoint/2010/main" val="64048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032DC5-E7E3-4423-93ED-E0C5BDE2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52" y="1528937"/>
            <a:ext cx="2781541" cy="1074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5C8927-D3C9-47FF-BECF-4BBAF57656F4}"/>
              </a:ext>
            </a:extLst>
          </p:cNvPr>
          <p:cNvSpPr/>
          <p:nvPr/>
        </p:nvSpPr>
        <p:spPr>
          <a:xfrm>
            <a:off x="2716824" y="1528937"/>
            <a:ext cx="1543169" cy="1074513"/>
          </a:xfrm>
          <a:prstGeom prst="rect">
            <a:avLst/>
          </a:prstGeom>
          <a:solidFill>
            <a:schemeClr val="bg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AAADD-0CFB-424F-BA4A-87165C26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52" y="3374944"/>
            <a:ext cx="1209677" cy="53763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5BEA25-8AEA-4AC9-89C2-D85A1911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073869"/>
              </p:ext>
            </p:extLst>
          </p:nvPr>
        </p:nvGraphicFramePr>
        <p:xfrm>
          <a:off x="5237287" y="3643761"/>
          <a:ext cx="4457700" cy="27432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331833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66392273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93883730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74682627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417878331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18199702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11218038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00903205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02705918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77567748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5624365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8672117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178912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336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77168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8544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6570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45428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135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187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1069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219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2621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63981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211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148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101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02525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63602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203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107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99930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130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167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236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141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52042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149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131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41991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158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124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238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239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71616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129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4964373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4577F0-8221-438B-B3E3-9B2C6FC5CE45}"/>
              </a:ext>
            </a:extLst>
          </p:cNvPr>
          <p:cNvCxnSpPr>
            <a:cxnSpLocks/>
          </p:cNvCxnSpPr>
          <p:nvPr/>
        </p:nvCxnSpPr>
        <p:spPr>
          <a:xfrm>
            <a:off x="2083290" y="3643761"/>
            <a:ext cx="3153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0B1FE9-7D90-4036-8460-6EAD40B40E59}"/>
              </a:ext>
            </a:extLst>
          </p:cNvPr>
          <p:cNvCxnSpPr>
            <a:cxnSpLocks/>
          </p:cNvCxnSpPr>
          <p:nvPr/>
        </p:nvCxnSpPr>
        <p:spPr>
          <a:xfrm>
            <a:off x="2083290" y="3643761"/>
            <a:ext cx="3153997" cy="274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12D4CE-A0DB-4812-A5C7-CBE0382AD177}"/>
              </a:ext>
            </a:extLst>
          </p:cNvPr>
          <p:cNvCxnSpPr>
            <a:endCxn id="7" idx="0"/>
          </p:cNvCxnSpPr>
          <p:nvPr/>
        </p:nvCxnSpPr>
        <p:spPr>
          <a:xfrm>
            <a:off x="2083290" y="2603450"/>
            <a:ext cx="1" cy="77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3584A7B-1688-4A36-8F6A-3104239CB95D}"/>
              </a:ext>
            </a:extLst>
          </p:cNvPr>
          <p:cNvSpPr/>
          <p:nvPr/>
        </p:nvSpPr>
        <p:spPr>
          <a:xfrm>
            <a:off x="1968990" y="3594438"/>
            <a:ext cx="114300" cy="7913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F8794-204C-4D78-A24E-2186C6823727}"/>
              </a:ext>
            </a:extLst>
          </p:cNvPr>
          <p:cNvSpPr txBox="1"/>
          <p:nvPr/>
        </p:nvSpPr>
        <p:spPr>
          <a:xfrm>
            <a:off x="1090246" y="756138"/>
            <a:ext cx="718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portion of graphic gray color image with intensity values in numeric form</a:t>
            </a:r>
          </a:p>
        </p:txBody>
      </p:sp>
    </p:spTree>
    <p:extLst>
      <p:ext uri="{BB962C8B-B14F-4D97-AF65-F5344CB8AC3E}">
        <p14:creationId xmlns:p14="http://schemas.microsoft.com/office/powerpoint/2010/main" val="104891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37D04F-62A4-4577-B026-263093286F46}"/>
              </a:ext>
            </a:extLst>
          </p:cNvPr>
          <p:cNvSpPr txBox="1"/>
          <p:nvPr/>
        </p:nvSpPr>
        <p:spPr>
          <a:xfrm>
            <a:off x="808111" y="571506"/>
            <a:ext cx="327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are we using </a:t>
            </a:r>
            <a:r>
              <a:rPr lang="en-US" dirty="0" err="1"/>
              <a:t>Haar</a:t>
            </a:r>
            <a:r>
              <a:rPr lang="en-US" dirty="0"/>
              <a:t> features?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F2896F-A7DE-4A2F-9361-12351EA5B19B}"/>
              </a:ext>
            </a:extLst>
          </p:cNvPr>
          <p:cNvGrpSpPr/>
          <p:nvPr/>
        </p:nvGrpSpPr>
        <p:grpSpPr>
          <a:xfrm>
            <a:off x="808111" y="2057231"/>
            <a:ext cx="2866423" cy="1918959"/>
            <a:chOff x="909728" y="1389016"/>
            <a:chExt cx="2866423" cy="1918959"/>
          </a:xfrm>
        </p:grpSpPr>
        <p:pic>
          <p:nvPicPr>
            <p:cNvPr id="12" name="Picture 11" descr="A person ">
              <a:extLst>
                <a:ext uri="{FF2B5EF4-FFF2-40B4-BE49-F238E27FC236}">
                  <a16:creationId xmlns:a16="http://schemas.microsoft.com/office/drawing/2014/main" id="{0D1DE090-8D1B-4FBD-BABF-1EB03F66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728" y="1389016"/>
              <a:ext cx="2866423" cy="191895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A42804-43D4-4955-AB5F-20B5CF7E9107}"/>
                </a:ext>
              </a:extLst>
            </p:cNvPr>
            <p:cNvSpPr/>
            <p:nvPr/>
          </p:nvSpPr>
          <p:spPr>
            <a:xfrm>
              <a:off x="2175885" y="1855177"/>
              <a:ext cx="136492" cy="483577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F650E1-80AC-4455-90A4-817DFC11D8DE}"/>
              </a:ext>
            </a:extLst>
          </p:cNvPr>
          <p:cNvSpPr txBox="1"/>
          <p:nvPr/>
        </p:nvSpPr>
        <p:spPr>
          <a:xfrm>
            <a:off x="808111" y="1083536"/>
            <a:ext cx="4839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Let us see how it is going to work taking a small nose portion of the image.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1285B8-B6A3-41F0-AA80-9A418471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05" y="1215444"/>
            <a:ext cx="1495425" cy="1500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DB45E4-5CFC-4475-B510-28345DBD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834" y="3226044"/>
            <a:ext cx="430337" cy="149485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3BD320-968D-45CB-9FF6-928DDC8B335C}"/>
              </a:ext>
            </a:extLst>
          </p:cNvPr>
          <p:cNvCxnSpPr>
            <a:stCxn id="13" idx="0"/>
          </p:cNvCxnSpPr>
          <p:nvPr/>
        </p:nvCxnSpPr>
        <p:spPr>
          <a:xfrm>
            <a:off x="2142514" y="2523392"/>
            <a:ext cx="3611320" cy="70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9A9D47-2FD7-4F05-8780-2E8E47B37DCF}"/>
              </a:ext>
            </a:extLst>
          </p:cNvPr>
          <p:cNvCxnSpPr/>
          <p:nvPr/>
        </p:nvCxnSpPr>
        <p:spPr>
          <a:xfrm>
            <a:off x="2241322" y="3016710"/>
            <a:ext cx="3512512" cy="170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32805E-E4F4-4053-B167-A3847B47DE78}"/>
              </a:ext>
            </a:extLst>
          </p:cNvPr>
          <p:cNvCxnSpPr>
            <a:cxnSpLocks/>
          </p:cNvCxnSpPr>
          <p:nvPr/>
        </p:nvCxnSpPr>
        <p:spPr>
          <a:xfrm flipV="1">
            <a:off x="6184171" y="3016710"/>
            <a:ext cx="860100" cy="21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E424B-0FD7-48CD-9610-2A3E44AB875F}"/>
              </a:ext>
            </a:extLst>
          </p:cNvPr>
          <p:cNvCxnSpPr>
            <a:cxnSpLocks/>
          </p:cNvCxnSpPr>
          <p:nvPr/>
        </p:nvCxnSpPr>
        <p:spPr>
          <a:xfrm>
            <a:off x="6184171" y="4720900"/>
            <a:ext cx="860100" cy="36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FED7060-D273-4EF4-BB87-74D57B335A68}"/>
              </a:ext>
            </a:extLst>
          </p:cNvPr>
          <p:cNvSpPr txBox="1"/>
          <p:nvPr/>
        </p:nvSpPr>
        <p:spPr>
          <a:xfrm>
            <a:off x="9526612" y="1215444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Ideal </a:t>
            </a:r>
            <a:r>
              <a:rPr lang="en-US" sz="1200" b="1" dirty="0" err="1"/>
              <a:t>Haar</a:t>
            </a:r>
            <a:r>
              <a:rPr lang="en-US" sz="1200" b="1" dirty="0"/>
              <a:t> feature </a:t>
            </a:r>
            <a:r>
              <a:rPr lang="en-US" sz="1200" dirty="0"/>
              <a:t>pixel intensities</a:t>
            </a:r>
          </a:p>
          <a:p>
            <a:pPr lvl="1"/>
            <a:r>
              <a:rPr lang="en-US" sz="1200" dirty="0"/>
              <a:t>0: white</a:t>
            </a:r>
          </a:p>
          <a:p>
            <a:pPr lvl="1"/>
            <a:r>
              <a:rPr lang="en-US" sz="1200" dirty="0"/>
              <a:t>1: black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0B003-D7CD-4382-B3BD-8E550FF74741}"/>
              </a:ext>
            </a:extLst>
          </p:cNvPr>
          <p:cNvSpPr txBox="1"/>
          <p:nvPr/>
        </p:nvSpPr>
        <p:spPr>
          <a:xfrm>
            <a:off x="6948329" y="2765180"/>
            <a:ext cx="244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Real intensity values of nose portion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CCB9C0-0B98-4289-998B-F7082D93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202905"/>
              </p:ext>
            </p:extLst>
          </p:nvPr>
        </p:nvGraphicFramePr>
        <p:xfrm>
          <a:off x="7044271" y="3016710"/>
          <a:ext cx="2438400" cy="2072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2283816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3535313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93342945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2071868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7664445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2731574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62396175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242975303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4655759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515443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801347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613079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270174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084463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806921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33893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E7F16F-D9E0-44EF-A343-6BFCB998557D}"/>
              </a:ext>
            </a:extLst>
          </p:cNvPr>
          <p:cNvSpPr txBox="1"/>
          <p:nvPr/>
        </p:nvSpPr>
        <p:spPr>
          <a:xfrm>
            <a:off x="3173140" y="5485831"/>
            <a:ext cx="559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That’s lot of computations. Is there a way we can reduce ?</a:t>
            </a:r>
          </a:p>
        </p:txBody>
      </p:sp>
    </p:spTree>
    <p:extLst>
      <p:ext uri="{BB962C8B-B14F-4D97-AF65-F5344CB8AC3E}">
        <p14:creationId xmlns:p14="http://schemas.microsoft.com/office/powerpoint/2010/main" val="71217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CDAA3-169A-422D-9F26-7233DBB5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Simplification through Integral summation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1533-F896-4A7F-8AD0-1A5CF95B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As we saw in previous slide, for various image sizes, we need to compute the sums. Viola – Jones have found a simple technique using which we can compute sum of any co-ordinate (x, y) with just 4 values.</a:t>
            </a:r>
          </a:p>
          <a:p>
            <a:r>
              <a:rPr lang="en-US" dirty="0"/>
              <a:t>Let us explain this with an example: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920B7D-4220-4A42-B523-4B7AD1CED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426485"/>
              </p:ext>
            </p:extLst>
          </p:nvPr>
        </p:nvGraphicFramePr>
        <p:xfrm>
          <a:off x="3793859" y="4357714"/>
          <a:ext cx="104729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099">
                  <a:extLst>
                    <a:ext uri="{9D8B030D-6E8A-4147-A177-3AD203B41FA5}">
                      <a16:colId xmlns:a16="http://schemas.microsoft.com/office/drawing/2014/main" val="678170333"/>
                    </a:ext>
                  </a:extLst>
                </a:gridCol>
                <a:gridCol w="349099">
                  <a:extLst>
                    <a:ext uri="{9D8B030D-6E8A-4147-A177-3AD203B41FA5}">
                      <a16:colId xmlns:a16="http://schemas.microsoft.com/office/drawing/2014/main" val="963364724"/>
                    </a:ext>
                  </a:extLst>
                </a:gridCol>
                <a:gridCol w="349099">
                  <a:extLst>
                    <a:ext uri="{9D8B030D-6E8A-4147-A177-3AD203B41FA5}">
                      <a16:colId xmlns:a16="http://schemas.microsoft.com/office/drawing/2014/main" val="3895784089"/>
                    </a:ext>
                  </a:extLst>
                </a:gridCol>
              </a:tblGrid>
              <a:tr h="34392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6946"/>
                  </a:ext>
                </a:extLst>
              </a:tr>
              <a:tr h="34392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08048"/>
                  </a:ext>
                </a:extLst>
              </a:tr>
              <a:tr h="34392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0078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EDCFE9F-7C48-4377-BE94-143FA517D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332707"/>
              </p:ext>
            </p:extLst>
          </p:nvPr>
        </p:nvGraphicFramePr>
        <p:xfrm>
          <a:off x="7029151" y="4357714"/>
          <a:ext cx="104729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099">
                  <a:extLst>
                    <a:ext uri="{9D8B030D-6E8A-4147-A177-3AD203B41FA5}">
                      <a16:colId xmlns:a16="http://schemas.microsoft.com/office/drawing/2014/main" val="678170333"/>
                    </a:ext>
                  </a:extLst>
                </a:gridCol>
                <a:gridCol w="349099">
                  <a:extLst>
                    <a:ext uri="{9D8B030D-6E8A-4147-A177-3AD203B41FA5}">
                      <a16:colId xmlns:a16="http://schemas.microsoft.com/office/drawing/2014/main" val="963364724"/>
                    </a:ext>
                  </a:extLst>
                </a:gridCol>
                <a:gridCol w="349099">
                  <a:extLst>
                    <a:ext uri="{9D8B030D-6E8A-4147-A177-3AD203B41FA5}">
                      <a16:colId xmlns:a16="http://schemas.microsoft.com/office/drawing/2014/main" val="3895784089"/>
                    </a:ext>
                  </a:extLst>
                </a:gridCol>
              </a:tblGrid>
              <a:tr h="3439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6946"/>
                  </a:ext>
                </a:extLst>
              </a:tr>
              <a:tr h="34392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08048"/>
                  </a:ext>
                </a:extLst>
              </a:tr>
              <a:tr h="34392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007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F9A641-9021-43FC-8D7E-A2BF5B3D1554}"/>
              </a:ext>
            </a:extLst>
          </p:cNvPr>
          <p:cNvSpPr txBox="1"/>
          <p:nvPr/>
        </p:nvSpPr>
        <p:spPr>
          <a:xfrm>
            <a:off x="3882131" y="5531194"/>
            <a:ext cx="870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1DFB8-2E34-4578-95DD-72C8408F7B56}"/>
              </a:ext>
            </a:extLst>
          </p:cNvPr>
          <p:cNvSpPr txBox="1"/>
          <p:nvPr/>
        </p:nvSpPr>
        <p:spPr>
          <a:xfrm>
            <a:off x="7076546" y="552959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Integral sums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6E6544-4E58-48C3-AEA9-CEBEAD5D88CF}"/>
              </a:ext>
            </a:extLst>
          </p:cNvPr>
          <p:cNvGrpSpPr/>
          <p:nvPr/>
        </p:nvGrpSpPr>
        <p:grpSpPr>
          <a:xfrm>
            <a:off x="3039861" y="3789601"/>
            <a:ext cx="1111451" cy="933517"/>
            <a:chOff x="347980" y="2849880"/>
            <a:chExt cx="1111451" cy="93351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AEAD1B-0D18-4249-808A-F4C00CDC2B50}"/>
                </a:ext>
              </a:extLst>
            </p:cNvPr>
            <p:cNvCxnSpPr>
              <a:cxnSpLocks/>
            </p:cNvCxnSpPr>
            <p:nvPr/>
          </p:nvCxnSpPr>
          <p:spPr>
            <a:xfrm>
              <a:off x="1451410" y="2849880"/>
              <a:ext cx="0" cy="933517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99ACB7-1950-4619-8A60-EB160C300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980" y="3775376"/>
              <a:ext cx="1111451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E3604CF-0668-4A98-8ACE-BB30703693EF}"/>
              </a:ext>
            </a:extLst>
          </p:cNvPr>
          <p:cNvSpPr/>
          <p:nvPr/>
        </p:nvSpPr>
        <p:spPr>
          <a:xfrm>
            <a:off x="7034231" y="4357714"/>
            <a:ext cx="339925" cy="36794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293 -1.85185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02916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5716 -1.85185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1.48148E-6 L 0.05742 0.0006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07 L -1.875E-6 0.0534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293 0.0557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277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537 L 0.02916 0.053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5794 0.0557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2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6 0.0537 L 0.05703 0.05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1.875E-6 0.1081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106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293 0.108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539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10671 L 0.02916 0.1074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5755 0.1067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532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6 0.10741 L 0.05703 0.1074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03E712-CE99-4103-940E-FA38F97E8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27410"/>
              </p:ext>
            </p:extLst>
          </p:nvPr>
        </p:nvGraphicFramePr>
        <p:xfrm>
          <a:off x="971550" y="2128836"/>
          <a:ext cx="3178776" cy="28289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7347">
                  <a:extLst>
                    <a:ext uri="{9D8B030D-6E8A-4147-A177-3AD203B41FA5}">
                      <a16:colId xmlns:a16="http://schemas.microsoft.com/office/drawing/2014/main" val="738463434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1416528300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598809150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109093446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2444537027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259863873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1496928855"/>
                    </a:ext>
                  </a:extLst>
                </a:gridCol>
                <a:gridCol w="397347">
                  <a:extLst>
                    <a:ext uri="{9D8B030D-6E8A-4147-A177-3AD203B41FA5}">
                      <a16:colId xmlns:a16="http://schemas.microsoft.com/office/drawing/2014/main" val="4025799441"/>
                    </a:ext>
                  </a:extLst>
                </a:gridCol>
              </a:tblGrid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1291849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5445319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35635190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5884705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2255410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253889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6055544"/>
                  </a:ext>
                </a:extLst>
              </a:tr>
              <a:tr h="3536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286102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61B8F8-63ED-4655-9EE6-392DBFC4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188648"/>
              </p:ext>
            </p:extLst>
          </p:nvPr>
        </p:nvGraphicFramePr>
        <p:xfrm>
          <a:off x="4379698" y="3025140"/>
          <a:ext cx="1219200" cy="1036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825768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9239933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5090995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9904753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531660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601190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642361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16314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FF371-74EF-4B6D-89E3-656E793BF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793151"/>
              </p:ext>
            </p:extLst>
          </p:nvPr>
        </p:nvGraphicFramePr>
        <p:xfrm>
          <a:off x="6715125" y="2128836"/>
          <a:ext cx="3182112" cy="282549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7764">
                  <a:extLst>
                    <a:ext uri="{9D8B030D-6E8A-4147-A177-3AD203B41FA5}">
                      <a16:colId xmlns:a16="http://schemas.microsoft.com/office/drawing/2014/main" val="4248423370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52845778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3547207364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2699468607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2114028468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2603579492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2339515555"/>
                    </a:ext>
                  </a:extLst>
                </a:gridCol>
                <a:gridCol w="397764">
                  <a:extLst>
                    <a:ext uri="{9D8B030D-6E8A-4147-A177-3AD203B41FA5}">
                      <a16:colId xmlns:a16="http://schemas.microsoft.com/office/drawing/2014/main" val="291427640"/>
                    </a:ext>
                  </a:extLst>
                </a:gridCol>
              </a:tblGrid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5932027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2.5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9453200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13265231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4515365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8.0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1029672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4.9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7620" marR="7620" marT="762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3556493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1320988"/>
                  </a:ext>
                </a:extLst>
              </a:tr>
              <a:tr h="3531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024270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4C1103-E4D8-4157-A535-5859E5ED657D}"/>
              </a:ext>
            </a:extLst>
          </p:cNvPr>
          <p:cNvSpPr txBox="1"/>
          <p:nvPr/>
        </p:nvSpPr>
        <p:spPr>
          <a:xfrm>
            <a:off x="2763376" y="537464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1.1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C29ACEE-4624-4693-B592-15A2FECE4842}"/>
              </a:ext>
            </a:extLst>
          </p:cNvPr>
          <p:cNvSpPr/>
          <p:nvPr/>
        </p:nvSpPr>
        <p:spPr>
          <a:xfrm rot="16200000">
            <a:off x="2853061" y="4784702"/>
            <a:ext cx="167103" cy="751349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FF32E3DA-D604-4A70-8DBE-1DA0DE4C209C}"/>
              </a:ext>
            </a:extLst>
          </p:cNvPr>
          <p:cNvSpPr/>
          <p:nvPr/>
        </p:nvSpPr>
        <p:spPr>
          <a:xfrm rot="16200000">
            <a:off x="8596636" y="4784702"/>
            <a:ext cx="167103" cy="751349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5B6B78-DAB8-4226-8092-422B3247B597}"/>
              </a:ext>
            </a:extLst>
          </p:cNvPr>
          <p:cNvSpPr txBox="1"/>
          <p:nvPr/>
        </p:nvSpPr>
        <p:spPr>
          <a:xfrm>
            <a:off x="8497426" y="5374645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1.1 = (8.4 + 2.5) - (6.7 + 3.1)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9AD8DA-9C06-4849-B93E-467D8ED98C92}"/>
              </a:ext>
            </a:extLst>
          </p:cNvPr>
          <p:cNvSpPr txBox="1"/>
          <p:nvPr/>
        </p:nvSpPr>
        <p:spPr>
          <a:xfrm>
            <a:off x="808111" y="571506"/>
            <a:ext cx="628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Viola – Jones simplification of Summation to just 4 value addition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0EA0BD-48F0-4620-8A8E-C156C61B7B91}"/>
              </a:ext>
            </a:extLst>
          </p:cNvPr>
          <p:cNvSpPr txBox="1"/>
          <p:nvPr/>
        </p:nvSpPr>
        <p:spPr>
          <a:xfrm>
            <a:off x="2671010" y="5961096"/>
            <a:ext cx="5402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 - https://www.youtube.com/watch?v=p9vq90NYHMs&amp;ab_channel=YoussefShakrina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43FC7B-2473-463F-AD6B-08B00C38114C}"/>
              </a:ext>
            </a:extLst>
          </p:cNvPr>
          <p:cNvSpPr txBox="1"/>
          <p:nvPr/>
        </p:nvSpPr>
        <p:spPr>
          <a:xfrm>
            <a:off x="7782445" y="1744733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Integral Image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64FD3C-3ED6-447E-82D4-BE360D76428D}"/>
              </a:ext>
            </a:extLst>
          </p:cNvPr>
          <p:cNvSpPr txBox="1"/>
          <p:nvPr/>
        </p:nvSpPr>
        <p:spPr>
          <a:xfrm>
            <a:off x="1832698" y="1736509"/>
            <a:ext cx="10134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Original Image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FB8FCA-AC35-4421-87E1-4C9A7844C997}"/>
              </a:ext>
            </a:extLst>
          </p:cNvPr>
          <p:cNvSpPr/>
          <p:nvPr/>
        </p:nvSpPr>
        <p:spPr>
          <a:xfrm>
            <a:off x="4989298" y="3025140"/>
            <a:ext cx="609600" cy="103632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F8DAF-9B3F-4FA4-8B29-ECE45365121E}"/>
              </a:ext>
            </a:extLst>
          </p:cNvPr>
          <p:cNvSpPr/>
          <p:nvPr/>
        </p:nvSpPr>
        <p:spPr>
          <a:xfrm>
            <a:off x="2560938" y="2831626"/>
            <a:ext cx="782337" cy="141652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33356F-9CE7-4EDD-A1C4-A1D10FF3F26E}"/>
              </a:ext>
            </a:extLst>
          </p:cNvPr>
          <p:cNvSpPr/>
          <p:nvPr/>
        </p:nvSpPr>
        <p:spPr>
          <a:xfrm>
            <a:off x="8304513" y="2831626"/>
            <a:ext cx="790575" cy="141652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C62C1A-5341-4B0A-80AC-7FA9A8692652}"/>
              </a:ext>
            </a:extLst>
          </p:cNvPr>
          <p:cNvSpPr/>
          <p:nvPr/>
        </p:nvSpPr>
        <p:spPr>
          <a:xfrm>
            <a:off x="8687572" y="3891283"/>
            <a:ext cx="407516" cy="356868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F5E4E7-BE8B-4ECC-980E-30EE5F18F0B7}"/>
              </a:ext>
            </a:extLst>
          </p:cNvPr>
          <p:cNvSpPr/>
          <p:nvPr/>
        </p:nvSpPr>
        <p:spPr>
          <a:xfrm>
            <a:off x="7899410" y="3891283"/>
            <a:ext cx="407516" cy="356868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C68CF7-B27A-4C6A-B0DA-0F6B22CE88E9}"/>
              </a:ext>
            </a:extLst>
          </p:cNvPr>
          <p:cNvSpPr/>
          <p:nvPr/>
        </p:nvSpPr>
        <p:spPr>
          <a:xfrm>
            <a:off x="7908935" y="2481583"/>
            <a:ext cx="407516" cy="356868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D061F7-5DC6-4D7D-A79B-84B413C59343}"/>
              </a:ext>
            </a:extLst>
          </p:cNvPr>
          <p:cNvSpPr/>
          <p:nvPr/>
        </p:nvSpPr>
        <p:spPr>
          <a:xfrm>
            <a:off x="8695038" y="2474758"/>
            <a:ext cx="407516" cy="356868"/>
          </a:xfrm>
          <a:prstGeom prst="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A91FE-344D-4F7B-AFE4-47309B57246B}"/>
              </a:ext>
            </a:extLst>
          </p:cNvPr>
          <p:cNvSpPr txBox="1"/>
          <p:nvPr/>
        </p:nvSpPr>
        <p:spPr>
          <a:xfrm>
            <a:off x="3497200" y="1180894"/>
            <a:ext cx="4201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simplification reduces the huge number of calculations drastically.</a:t>
            </a:r>
          </a:p>
        </p:txBody>
      </p:sp>
    </p:spTree>
    <p:extLst>
      <p:ext uri="{BB962C8B-B14F-4D97-AF65-F5344CB8AC3E}">
        <p14:creationId xmlns:p14="http://schemas.microsoft.com/office/powerpoint/2010/main" val="2609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 animBg="1"/>
      <p:bldP spid="13" grpId="1" animBg="1"/>
      <p:bldP spid="21" grpId="0" animBg="1"/>
      <p:bldP spid="21" grpId="1" animBg="1"/>
      <p:bldP spid="23" grpId="0"/>
      <p:bldP spid="23" grpId="1"/>
      <p:bldP spid="35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0" grpId="2" animBg="1"/>
      <p:bldP spid="24" grpId="0" animBg="1"/>
      <p:bldP spid="24" grpId="1" animBg="1"/>
      <p:bldP spid="28" grpId="0" animBg="1"/>
      <p:bldP spid="28" grpId="1" animBg="1"/>
      <p:bldP spid="26" grpId="0" animBg="1"/>
      <p:bldP spid="26" grpId="1" animBg="1"/>
      <p:bldP spid="30" grpId="0" animBg="1"/>
      <p:bldP spid="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">
            <a:extLst>
              <a:ext uri="{FF2B5EF4-FFF2-40B4-BE49-F238E27FC236}">
                <a16:creationId xmlns:a16="http://schemas.microsoft.com/office/drawing/2014/main" id="{1C3BA360-B6D4-40F0-8923-8C003736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19" y="1457226"/>
            <a:ext cx="6363251" cy="425994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B448F8-F278-4A3A-B959-115DBD56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34278"/>
              </p:ext>
            </p:extLst>
          </p:nvPr>
        </p:nvGraphicFramePr>
        <p:xfrm>
          <a:off x="5629719" y="1457226"/>
          <a:ext cx="6363250" cy="4259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6325">
                  <a:extLst>
                    <a:ext uri="{9D8B030D-6E8A-4147-A177-3AD203B41FA5}">
                      <a16:colId xmlns:a16="http://schemas.microsoft.com/office/drawing/2014/main" val="1835377647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04151407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44087485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6360515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4527180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6895892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45466421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25779979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47046099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232501675"/>
                    </a:ext>
                  </a:extLst>
                </a:gridCol>
              </a:tblGrid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94424007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1487156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730658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45078406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89740338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7616113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24544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035258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1C67B1-3787-4BB2-A9BA-4FF8F6378570}"/>
              </a:ext>
            </a:extLst>
          </p:cNvPr>
          <p:cNvSpPr txBox="1"/>
          <p:nvPr/>
        </p:nvSpPr>
        <p:spPr>
          <a:xfrm>
            <a:off x="111018" y="94845"/>
            <a:ext cx="31454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Pretend 3 </a:t>
            </a:r>
            <a:r>
              <a:rPr lang="en-US" dirty="0" err="1"/>
              <a:t>Haar</a:t>
            </a:r>
            <a:r>
              <a:rPr lang="en-US" dirty="0"/>
              <a:t> like features to capture eyes, nose, mouth.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Note:</a:t>
            </a:r>
          </a:p>
          <a:p>
            <a:r>
              <a:rPr lang="en-US" sz="1200" dirty="0"/>
              <a:t>(For simplicity, we are showing image scanning with fixed filter size but in reality it will be done at multiple scales.)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03C66F-0A60-4628-BF58-F377D6641D39}"/>
              </a:ext>
            </a:extLst>
          </p:cNvPr>
          <p:cNvGrpSpPr/>
          <p:nvPr/>
        </p:nvGrpSpPr>
        <p:grpSpPr>
          <a:xfrm>
            <a:off x="2852077" y="94845"/>
            <a:ext cx="1285941" cy="1143000"/>
            <a:chOff x="8894737" y="2101122"/>
            <a:chExt cx="1285941" cy="1143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57CDCED-6FE1-406D-BDB7-B430A5E1B23E}"/>
                </a:ext>
              </a:extLst>
            </p:cNvPr>
            <p:cNvSpPr/>
            <p:nvPr/>
          </p:nvSpPr>
          <p:spPr>
            <a:xfrm>
              <a:off x="9037678" y="2101122"/>
              <a:ext cx="1143000" cy="1143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F5C20C-A171-453F-9A16-90B11943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259898" y="2317318"/>
              <a:ext cx="184554" cy="2445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6A7187-8816-43D9-A2DF-65C9A3ED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0601" y="2568597"/>
              <a:ext cx="235617" cy="208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68F7F5-4743-4FC6-813A-38599317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0601" y="2813397"/>
              <a:ext cx="235617" cy="21114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5F16D2-EC3B-496E-8A69-3B60DA254AA0}"/>
                </a:ext>
              </a:extLst>
            </p:cNvPr>
            <p:cNvGrpSpPr/>
            <p:nvPr/>
          </p:nvGrpSpPr>
          <p:grpSpPr>
            <a:xfrm>
              <a:off x="9609178" y="2607068"/>
              <a:ext cx="128488" cy="131108"/>
              <a:chOff x="9284677" y="3956538"/>
              <a:chExt cx="274320" cy="27432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F7F7A24-0AD8-4F03-A2F4-6C6CEFE96E85}"/>
                  </a:ext>
                </a:extLst>
              </p:cNvPr>
              <p:cNvSpPr/>
              <p:nvPr/>
            </p:nvSpPr>
            <p:spPr>
              <a:xfrm>
                <a:off x="9284677" y="3956538"/>
                <a:ext cx="274320" cy="27432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0D01B98-85B3-43EC-A818-D2C95FB5EEFE}"/>
                  </a:ext>
                </a:extLst>
              </p:cNvPr>
              <p:cNvCxnSpPr>
                <a:stCxn id="10" idx="2"/>
                <a:endCxn id="10" idx="6"/>
              </p:cNvCxnSpPr>
              <p:nvPr/>
            </p:nvCxnSpPr>
            <p:spPr>
              <a:xfrm>
                <a:off x="9284677" y="4093698"/>
                <a:ext cx="274320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35B0DD-4FA4-4A41-96C8-4D2F66E880E3}"/>
                  </a:ext>
                </a:extLst>
              </p:cNvPr>
              <p:cNvCxnSpPr>
                <a:stCxn id="10" idx="0"/>
                <a:endCxn id="10" idx="4"/>
              </p:cNvCxnSpPr>
              <p:nvPr/>
            </p:nvCxnSpPr>
            <p:spPr>
              <a:xfrm>
                <a:off x="9421837" y="3956538"/>
                <a:ext cx="0" cy="27432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ED2500-F0A4-472B-BF01-A2B75F7851CA}"/>
                </a:ext>
              </a:extLst>
            </p:cNvPr>
            <p:cNvCxnSpPr>
              <a:cxnSpLocks/>
              <a:stCxn id="9" idx="0"/>
              <a:endCxn id="10" idx="1"/>
            </p:cNvCxnSpPr>
            <p:nvPr/>
          </p:nvCxnSpPr>
          <p:spPr>
            <a:xfrm>
              <a:off x="9474427" y="2439570"/>
              <a:ext cx="153568" cy="186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D9BCC6-20FB-4CB8-8D70-52A45480AF51}"/>
                </a:ext>
              </a:extLst>
            </p:cNvPr>
            <p:cNvCxnSpPr>
              <a:stCxn id="4" idx="3"/>
              <a:endCxn id="10" idx="2"/>
            </p:cNvCxnSpPr>
            <p:nvPr/>
          </p:nvCxnSpPr>
          <p:spPr>
            <a:xfrm flipV="1">
              <a:off x="9476219" y="2672622"/>
              <a:ext cx="132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E591F5-B7A0-452B-914E-ADDAFFEC25EA}"/>
                </a:ext>
              </a:extLst>
            </p:cNvPr>
            <p:cNvCxnSpPr>
              <a:cxnSpLocks/>
              <a:stCxn id="7" idx="3"/>
              <a:endCxn id="10" idx="3"/>
            </p:cNvCxnSpPr>
            <p:nvPr/>
          </p:nvCxnSpPr>
          <p:spPr>
            <a:xfrm flipV="1">
              <a:off x="9476219" y="2718976"/>
              <a:ext cx="151776" cy="199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48BCD4-6ABA-4FEE-BB73-9EC2080DD1F6}"/>
                </a:ext>
              </a:extLst>
            </p:cNvPr>
            <p:cNvSpPr/>
            <p:nvPr/>
          </p:nvSpPr>
          <p:spPr>
            <a:xfrm>
              <a:off x="9887825" y="2607068"/>
              <a:ext cx="128488" cy="131108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  <a:endParaRPr lang="en-US" sz="16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E69EF25-FABA-4E9B-86AA-92E710FE2383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>
              <a:off x="9737667" y="2672622"/>
              <a:ext cx="150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D1CEC8-2807-4274-8566-229535D233DD}"/>
                </a:ext>
              </a:extLst>
            </p:cNvPr>
            <p:cNvCxnSpPr>
              <a:cxnSpLocks/>
              <a:stCxn id="29" idx="6"/>
              <a:endCxn id="49" idx="6"/>
            </p:cNvCxnSpPr>
            <p:nvPr/>
          </p:nvCxnSpPr>
          <p:spPr>
            <a:xfrm>
              <a:off x="10016313" y="2672622"/>
              <a:ext cx="1643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5E03F5-0389-4B39-9074-2FC630E810F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8894737" y="2672622"/>
              <a:ext cx="345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10CD9F-33A8-4AA1-B533-B3040A3381AB}"/>
                </a:ext>
              </a:extLst>
            </p:cNvPr>
            <p:cNvCxnSpPr>
              <a:cxnSpLocks/>
              <a:stCxn id="49" idx="2"/>
              <a:endCxn id="9" idx="2"/>
            </p:cNvCxnSpPr>
            <p:nvPr/>
          </p:nvCxnSpPr>
          <p:spPr>
            <a:xfrm flipV="1">
              <a:off x="9037678" y="2439571"/>
              <a:ext cx="192245" cy="23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30BEC12-359A-4B52-A282-925CC7EA8BB6}"/>
                </a:ext>
              </a:extLst>
            </p:cNvPr>
            <p:cNvCxnSpPr>
              <a:cxnSpLocks/>
              <a:stCxn id="49" idx="2"/>
              <a:endCxn id="7" idx="1"/>
            </p:cNvCxnSpPr>
            <p:nvPr/>
          </p:nvCxnSpPr>
          <p:spPr>
            <a:xfrm>
              <a:off x="9037678" y="2672622"/>
              <a:ext cx="202923" cy="24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FB01CF-B169-4485-8B64-3E26D3FA4956}"/>
              </a:ext>
            </a:extLst>
          </p:cNvPr>
          <p:cNvGrpSpPr/>
          <p:nvPr/>
        </p:nvGrpSpPr>
        <p:grpSpPr>
          <a:xfrm>
            <a:off x="3566518" y="262233"/>
            <a:ext cx="2063201" cy="1194993"/>
            <a:chOff x="3566518" y="262233"/>
            <a:chExt cx="2063201" cy="119499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E7ED9B-014F-4B42-B58F-B525B8032B32}"/>
                </a:ext>
              </a:extLst>
            </p:cNvPr>
            <p:cNvCxnSpPr>
              <a:stCxn id="49" idx="7"/>
            </p:cNvCxnSpPr>
            <p:nvPr/>
          </p:nvCxnSpPr>
          <p:spPr>
            <a:xfrm>
              <a:off x="3970630" y="262233"/>
              <a:ext cx="1659089" cy="119499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E3A553-8B2A-4822-B03E-B27F189D9376}"/>
                </a:ext>
              </a:extLst>
            </p:cNvPr>
            <p:cNvCxnSpPr>
              <a:stCxn id="49" idx="4"/>
            </p:cNvCxnSpPr>
            <p:nvPr/>
          </p:nvCxnSpPr>
          <p:spPr>
            <a:xfrm>
              <a:off x="3566518" y="1237845"/>
              <a:ext cx="2063201" cy="21938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DF730DB-1D40-49FE-ABCE-9B60B8A48C62}"/>
              </a:ext>
            </a:extLst>
          </p:cNvPr>
          <p:cNvSpPr txBox="1"/>
          <p:nvPr/>
        </p:nvSpPr>
        <p:spPr>
          <a:xfrm>
            <a:off x="7521603" y="0"/>
            <a:ext cx="314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watch the algorithm visually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848688-D2BC-46C5-A202-9745945699B9}"/>
              </a:ext>
            </a:extLst>
          </p:cNvPr>
          <p:cNvSpPr txBox="1"/>
          <p:nvPr/>
        </p:nvSpPr>
        <p:spPr>
          <a:xfrm>
            <a:off x="5934796" y="976235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 Match!</a:t>
            </a:r>
            <a:endParaRPr lang="en-US" sz="11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91A9A8-191F-474F-B2B9-0D3057BCBFD0}"/>
              </a:ext>
            </a:extLst>
          </p:cNvPr>
          <p:cNvSpPr txBox="1"/>
          <p:nvPr/>
        </p:nvSpPr>
        <p:spPr>
          <a:xfrm>
            <a:off x="10384482" y="97623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Found Match!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C3EA4-F5B5-41FC-A1F0-EE02AC39B4A3}"/>
              </a:ext>
            </a:extLst>
          </p:cNvPr>
          <p:cNvSpPr/>
          <p:nvPr/>
        </p:nvSpPr>
        <p:spPr>
          <a:xfrm>
            <a:off x="5650187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CC6FFD88-5E8E-4B0A-B35D-CE146497A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09301" y="2475636"/>
            <a:ext cx="497607" cy="609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2EEB6066-FF86-42DC-AF58-593F32C9AB52}"/>
              </a:ext>
            </a:extLst>
          </p:cNvPr>
          <p:cNvSpPr/>
          <p:nvPr/>
        </p:nvSpPr>
        <p:spPr>
          <a:xfrm>
            <a:off x="6282893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3C88777-3C0D-4097-9F04-8EEB179A1058}"/>
              </a:ext>
            </a:extLst>
          </p:cNvPr>
          <p:cNvSpPr/>
          <p:nvPr/>
        </p:nvSpPr>
        <p:spPr>
          <a:xfrm>
            <a:off x="6912256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15037A3-BB5A-4D7D-91C1-30BDF7177FAE}"/>
              </a:ext>
            </a:extLst>
          </p:cNvPr>
          <p:cNvSpPr/>
          <p:nvPr/>
        </p:nvSpPr>
        <p:spPr>
          <a:xfrm>
            <a:off x="7555819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E57A45C-1F26-4B81-852E-B1D95C6399BC}"/>
              </a:ext>
            </a:extLst>
          </p:cNvPr>
          <p:cNvSpPr/>
          <p:nvPr/>
        </p:nvSpPr>
        <p:spPr>
          <a:xfrm>
            <a:off x="8192453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93BBA1D-2043-49DC-A52A-5ACE85A928A2}"/>
              </a:ext>
            </a:extLst>
          </p:cNvPr>
          <p:cNvSpPr/>
          <p:nvPr/>
        </p:nvSpPr>
        <p:spPr>
          <a:xfrm>
            <a:off x="8824741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1A30957C-5124-49C5-8E9D-E0B8208339EA}"/>
              </a:ext>
            </a:extLst>
          </p:cNvPr>
          <p:cNvSpPr/>
          <p:nvPr/>
        </p:nvSpPr>
        <p:spPr>
          <a:xfrm>
            <a:off x="9458132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EBDA036-EBA1-4867-A4BC-5C9A02C6274E}"/>
              </a:ext>
            </a:extLst>
          </p:cNvPr>
          <p:cNvSpPr/>
          <p:nvPr/>
        </p:nvSpPr>
        <p:spPr>
          <a:xfrm>
            <a:off x="10101707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C338A77-4D3C-4E61-A439-12CFBD02380B}"/>
              </a:ext>
            </a:extLst>
          </p:cNvPr>
          <p:cNvSpPr/>
          <p:nvPr/>
        </p:nvSpPr>
        <p:spPr>
          <a:xfrm>
            <a:off x="10738174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ACF660E-EFBA-4A4F-91B2-F3429DAE13FD}"/>
              </a:ext>
            </a:extLst>
          </p:cNvPr>
          <p:cNvSpPr/>
          <p:nvPr/>
        </p:nvSpPr>
        <p:spPr>
          <a:xfrm>
            <a:off x="11369561" y="147087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02EFF02-4565-4AB7-B741-B207787EA43C}"/>
              </a:ext>
            </a:extLst>
          </p:cNvPr>
          <p:cNvSpPr/>
          <p:nvPr/>
        </p:nvSpPr>
        <p:spPr>
          <a:xfrm>
            <a:off x="5650187" y="20107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B04E3DA-1D46-49E5-AD37-3878794D8982}"/>
              </a:ext>
            </a:extLst>
          </p:cNvPr>
          <p:cNvSpPr/>
          <p:nvPr/>
        </p:nvSpPr>
        <p:spPr>
          <a:xfrm>
            <a:off x="6282893" y="20107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C5EA727-558F-41C2-B2E0-615A2F8983BA}"/>
              </a:ext>
            </a:extLst>
          </p:cNvPr>
          <p:cNvSpPr/>
          <p:nvPr/>
        </p:nvSpPr>
        <p:spPr>
          <a:xfrm>
            <a:off x="10101707" y="20107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11F98F7-9DD0-4763-98FD-A9D98685F108}"/>
              </a:ext>
            </a:extLst>
          </p:cNvPr>
          <p:cNvSpPr/>
          <p:nvPr/>
        </p:nvSpPr>
        <p:spPr>
          <a:xfrm>
            <a:off x="10738174" y="20107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7F192BD-FC16-4A1E-9959-D92AD2E22E53}"/>
              </a:ext>
            </a:extLst>
          </p:cNvPr>
          <p:cNvSpPr/>
          <p:nvPr/>
        </p:nvSpPr>
        <p:spPr>
          <a:xfrm>
            <a:off x="11369561" y="20107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58E1783-75BF-4874-B292-03852DB73A9B}"/>
              </a:ext>
            </a:extLst>
          </p:cNvPr>
          <p:cNvSpPr/>
          <p:nvPr/>
        </p:nvSpPr>
        <p:spPr>
          <a:xfrm>
            <a:off x="5650187" y="2540900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EC4D717-A3A3-4D4E-9081-70507C9AF37B}"/>
              </a:ext>
            </a:extLst>
          </p:cNvPr>
          <p:cNvSpPr/>
          <p:nvPr/>
        </p:nvSpPr>
        <p:spPr>
          <a:xfrm>
            <a:off x="6282893" y="2540900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71F40544-AD69-478C-8669-B2A35DFF7284}"/>
              </a:ext>
            </a:extLst>
          </p:cNvPr>
          <p:cNvSpPr/>
          <p:nvPr/>
        </p:nvSpPr>
        <p:spPr>
          <a:xfrm>
            <a:off x="10101707" y="2540900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740ED70-F59E-46BD-BE97-09E5B0B399AC}"/>
              </a:ext>
            </a:extLst>
          </p:cNvPr>
          <p:cNvSpPr/>
          <p:nvPr/>
        </p:nvSpPr>
        <p:spPr>
          <a:xfrm>
            <a:off x="10738174" y="2540900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6F16950-5339-4FAA-912E-1BB157A3A01E}"/>
              </a:ext>
            </a:extLst>
          </p:cNvPr>
          <p:cNvSpPr/>
          <p:nvPr/>
        </p:nvSpPr>
        <p:spPr>
          <a:xfrm>
            <a:off x="11369561" y="2540900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DCE7C26-C440-4A83-A7CF-B25B905725DD}"/>
              </a:ext>
            </a:extLst>
          </p:cNvPr>
          <p:cNvSpPr/>
          <p:nvPr/>
        </p:nvSpPr>
        <p:spPr>
          <a:xfrm>
            <a:off x="5650187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F80B6A5-AC15-4793-800B-553D5717E146}"/>
              </a:ext>
            </a:extLst>
          </p:cNvPr>
          <p:cNvSpPr/>
          <p:nvPr/>
        </p:nvSpPr>
        <p:spPr>
          <a:xfrm>
            <a:off x="6282893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CA4B06B4-23D6-463C-8C63-8A9352732ED5}"/>
              </a:ext>
            </a:extLst>
          </p:cNvPr>
          <p:cNvSpPr/>
          <p:nvPr/>
        </p:nvSpPr>
        <p:spPr>
          <a:xfrm>
            <a:off x="6912256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7E2A5167-6BD5-4891-95BB-04C9CBA93922}"/>
              </a:ext>
            </a:extLst>
          </p:cNvPr>
          <p:cNvSpPr/>
          <p:nvPr/>
        </p:nvSpPr>
        <p:spPr>
          <a:xfrm>
            <a:off x="9458132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A7969089-48B0-46F6-B3FE-31150212F1E6}"/>
              </a:ext>
            </a:extLst>
          </p:cNvPr>
          <p:cNvSpPr/>
          <p:nvPr/>
        </p:nvSpPr>
        <p:spPr>
          <a:xfrm>
            <a:off x="10101707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C5C1B52-7F4E-48D7-ACF2-8C6C580AFB4A}"/>
              </a:ext>
            </a:extLst>
          </p:cNvPr>
          <p:cNvSpPr/>
          <p:nvPr/>
        </p:nvSpPr>
        <p:spPr>
          <a:xfrm>
            <a:off x="10738174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AFE7E13B-3651-44DC-8773-062A93BA3F17}"/>
              </a:ext>
            </a:extLst>
          </p:cNvPr>
          <p:cNvSpPr/>
          <p:nvPr/>
        </p:nvSpPr>
        <p:spPr>
          <a:xfrm>
            <a:off x="11369561" y="307445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304193B0-42C5-416A-9BBC-CE973384F29F}"/>
              </a:ext>
            </a:extLst>
          </p:cNvPr>
          <p:cNvSpPr/>
          <p:nvPr/>
        </p:nvSpPr>
        <p:spPr>
          <a:xfrm>
            <a:off x="5650187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F3A22539-72CC-4439-9DB5-F8CE692F16BC}"/>
              </a:ext>
            </a:extLst>
          </p:cNvPr>
          <p:cNvSpPr/>
          <p:nvPr/>
        </p:nvSpPr>
        <p:spPr>
          <a:xfrm>
            <a:off x="6282893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1B765B3C-021D-4E05-A85C-C63B96947852}"/>
              </a:ext>
            </a:extLst>
          </p:cNvPr>
          <p:cNvSpPr/>
          <p:nvPr/>
        </p:nvSpPr>
        <p:spPr>
          <a:xfrm>
            <a:off x="6912256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2D7FD8A6-015F-4330-9EEE-654585BAB3F3}"/>
              </a:ext>
            </a:extLst>
          </p:cNvPr>
          <p:cNvSpPr/>
          <p:nvPr/>
        </p:nvSpPr>
        <p:spPr>
          <a:xfrm>
            <a:off x="9458132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0EF504D-4921-4D30-9DD2-97186DD046CF}"/>
              </a:ext>
            </a:extLst>
          </p:cNvPr>
          <p:cNvSpPr/>
          <p:nvPr/>
        </p:nvSpPr>
        <p:spPr>
          <a:xfrm>
            <a:off x="10101707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DBFC4A7E-766C-4043-A4CB-0A628099A3B3}"/>
              </a:ext>
            </a:extLst>
          </p:cNvPr>
          <p:cNvSpPr/>
          <p:nvPr/>
        </p:nvSpPr>
        <p:spPr>
          <a:xfrm>
            <a:off x="10738174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F1768394-CEAE-475F-AE72-31272BB03BC8}"/>
              </a:ext>
            </a:extLst>
          </p:cNvPr>
          <p:cNvSpPr/>
          <p:nvPr/>
        </p:nvSpPr>
        <p:spPr>
          <a:xfrm>
            <a:off x="11369561" y="3607197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6D9C108A-7020-4460-91E6-4E291389554C}"/>
              </a:ext>
            </a:extLst>
          </p:cNvPr>
          <p:cNvSpPr/>
          <p:nvPr/>
        </p:nvSpPr>
        <p:spPr>
          <a:xfrm>
            <a:off x="5650187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5F9700C0-FA07-4AE6-A8B8-69240CC58B1E}"/>
              </a:ext>
            </a:extLst>
          </p:cNvPr>
          <p:cNvSpPr/>
          <p:nvPr/>
        </p:nvSpPr>
        <p:spPr>
          <a:xfrm>
            <a:off x="6282893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5013B5D-5679-4E38-9B77-87A8734F4A48}"/>
              </a:ext>
            </a:extLst>
          </p:cNvPr>
          <p:cNvSpPr/>
          <p:nvPr/>
        </p:nvSpPr>
        <p:spPr>
          <a:xfrm>
            <a:off x="6912256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13E1F4F-AA64-4341-BFEF-C6BB134C1741}"/>
              </a:ext>
            </a:extLst>
          </p:cNvPr>
          <p:cNvSpPr/>
          <p:nvPr/>
        </p:nvSpPr>
        <p:spPr>
          <a:xfrm>
            <a:off x="9458132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FC5FCA3-131B-4CCD-A96A-01516BD35C4C}"/>
              </a:ext>
            </a:extLst>
          </p:cNvPr>
          <p:cNvSpPr/>
          <p:nvPr/>
        </p:nvSpPr>
        <p:spPr>
          <a:xfrm>
            <a:off x="10101707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DFA2CFA-E1B8-4E8C-B891-992A424E094B}"/>
              </a:ext>
            </a:extLst>
          </p:cNvPr>
          <p:cNvSpPr/>
          <p:nvPr/>
        </p:nvSpPr>
        <p:spPr>
          <a:xfrm>
            <a:off x="10738174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75DFBDF-CD5C-4723-BBDB-57B4129BDBF9}"/>
              </a:ext>
            </a:extLst>
          </p:cNvPr>
          <p:cNvSpPr/>
          <p:nvPr/>
        </p:nvSpPr>
        <p:spPr>
          <a:xfrm>
            <a:off x="11369561" y="4125482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801709A-4CFA-4F29-B512-769B80F28352}"/>
              </a:ext>
            </a:extLst>
          </p:cNvPr>
          <p:cNvSpPr/>
          <p:nvPr/>
        </p:nvSpPr>
        <p:spPr>
          <a:xfrm>
            <a:off x="5650187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B2D13B5E-9D4D-4313-ACC5-CBEB3BBE7843}"/>
              </a:ext>
            </a:extLst>
          </p:cNvPr>
          <p:cNvSpPr/>
          <p:nvPr/>
        </p:nvSpPr>
        <p:spPr>
          <a:xfrm>
            <a:off x="6282893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324094F1-7D7D-4848-836C-036035603228}"/>
              </a:ext>
            </a:extLst>
          </p:cNvPr>
          <p:cNvSpPr/>
          <p:nvPr/>
        </p:nvSpPr>
        <p:spPr>
          <a:xfrm>
            <a:off x="6912256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FBAD90F8-1EBC-4AFA-A505-49E280CA669E}"/>
              </a:ext>
            </a:extLst>
          </p:cNvPr>
          <p:cNvSpPr/>
          <p:nvPr/>
        </p:nvSpPr>
        <p:spPr>
          <a:xfrm>
            <a:off x="7555819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B5F85886-6025-4BC2-80E5-CC00441EB4A3}"/>
              </a:ext>
            </a:extLst>
          </p:cNvPr>
          <p:cNvSpPr/>
          <p:nvPr/>
        </p:nvSpPr>
        <p:spPr>
          <a:xfrm>
            <a:off x="8192453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A1445477-7E5C-45AB-96A0-6536C7433BC9}"/>
              </a:ext>
            </a:extLst>
          </p:cNvPr>
          <p:cNvSpPr/>
          <p:nvPr/>
        </p:nvSpPr>
        <p:spPr>
          <a:xfrm>
            <a:off x="8824741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FD54CC2C-92D0-4877-921F-DDC130E01D6E}"/>
              </a:ext>
            </a:extLst>
          </p:cNvPr>
          <p:cNvSpPr/>
          <p:nvPr/>
        </p:nvSpPr>
        <p:spPr>
          <a:xfrm>
            <a:off x="9458132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9687F181-2696-49B3-ADE2-9E3C86920007}"/>
              </a:ext>
            </a:extLst>
          </p:cNvPr>
          <p:cNvSpPr/>
          <p:nvPr/>
        </p:nvSpPr>
        <p:spPr>
          <a:xfrm>
            <a:off x="10101707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26FABA6A-B31F-44BC-AE1E-4008C788566E}"/>
              </a:ext>
            </a:extLst>
          </p:cNvPr>
          <p:cNvSpPr/>
          <p:nvPr/>
        </p:nvSpPr>
        <p:spPr>
          <a:xfrm>
            <a:off x="10738174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6A775ABF-F9DD-4C99-86BC-061D2340C328}"/>
              </a:ext>
            </a:extLst>
          </p:cNvPr>
          <p:cNvSpPr/>
          <p:nvPr/>
        </p:nvSpPr>
        <p:spPr>
          <a:xfrm>
            <a:off x="11369561" y="467317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8A64AFA5-74D3-4436-83C3-070DEFEE8445}"/>
              </a:ext>
            </a:extLst>
          </p:cNvPr>
          <p:cNvSpPr/>
          <p:nvPr/>
        </p:nvSpPr>
        <p:spPr>
          <a:xfrm>
            <a:off x="5650187" y="5218069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522E0213-E30C-4B8D-AAF8-0FF7C0D16B00}"/>
              </a:ext>
            </a:extLst>
          </p:cNvPr>
          <p:cNvSpPr/>
          <p:nvPr/>
        </p:nvSpPr>
        <p:spPr>
          <a:xfrm>
            <a:off x="6282893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5A6978D-06BA-4A3E-91FE-5646D7378048}"/>
              </a:ext>
            </a:extLst>
          </p:cNvPr>
          <p:cNvSpPr/>
          <p:nvPr/>
        </p:nvSpPr>
        <p:spPr>
          <a:xfrm>
            <a:off x="6912256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CC002CFF-5306-4DBF-A9A4-9CA537A91DBF}"/>
              </a:ext>
            </a:extLst>
          </p:cNvPr>
          <p:cNvSpPr/>
          <p:nvPr/>
        </p:nvSpPr>
        <p:spPr>
          <a:xfrm>
            <a:off x="7555819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6DA7FAE-AD65-4625-9228-9F0F7EB9C7AD}"/>
              </a:ext>
            </a:extLst>
          </p:cNvPr>
          <p:cNvSpPr/>
          <p:nvPr/>
        </p:nvSpPr>
        <p:spPr>
          <a:xfrm>
            <a:off x="8192453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4711985-D9AC-4676-8F11-C3B5147015C6}"/>
              </a:ext>
            </a:extLst>
          </p:cNvPr>
          <p:cNvSpPr/>
          <p:nvPr/>
        </p:nvSpPr>
        <p:spPr>
          <a:xfrm>
            <a:off x="8824741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68E8750A-6646-4CB5-99BD-E774B57B0D50}"/>
              </a:ext>
            </a:extLst>
          </p:cNvPr>
          <p:cNvSpPr/>
          <p:nvPr/>
        </p:nvSpPr>
        <p:spPr>
          <a:xfrm>
            <a:off x="9458132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A48A3E9F-ECAB-4D91-A0CA-0AFEFB087785}"/>
              </a:ext>
            </a:extLst>
          </p:cNvPr>
          <p:cNvSpPr/>
          <p:nvPr/>
        </p:nvSpPr>
        <p:spPr>
          <a:xfrm>
            <a:off x="10101707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ABCD91FB-E37D-442C-A4B6-BA85BE03A677}"/>
              </a:ext>
            </a:extLst>
          </p:cNvPr>
          <p:cNvSpPr/>
          <p:nvPr/>
        </p:nvSpPr>
        <p:spPr>
          <a:xfrm>
            <a:off x="10738174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1921596C-9599-46F3-8486-E6110E7EF408}"/>
              </a:ext>
            </a:extLst>
          </p:cNvPr>
          <p:cNvSpPr/>
          <p:nvPr/>
        </p:nvSpPr>
        <p:spPr>
          <a:xfrm>
            <a:off x="11369561" y="5210288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>
            <a:extLst>
              <a:ext uri="{FF2B5EF4-FFF2-40B4-BE49-F238E27FC236}">
                <a16:creationId xmlns:a16="http://schemas.microsoft.com/office/drawing/2014/main" id="{5A17D36C-B740-4660-A9B1-1641F853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78223" y="2475636"/>
            <a:ext cx="497607" cy="609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0F90DCAF-7FC7-4E7E-8D9F-E66CCA305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1" y="2531792"/>
            <a:ext cx="602755" cy="497286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AB4286B1-E964-4E5D-AF05-30C0D50EC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1" y="3071919"/>
            <a:ext cx="602755" cy="497286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2A712EE5-B982-4604-8113-35FCB74C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1" y="3604995"/>
            <a:ext cx="602755" cy="497286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505608B1-658F-4367-ABAD-47B80D836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361" y="4132883"/>
            <a:ext cx="602755" cy="499106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723C93AC-5320-4345-B13A-60FE3FB4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727" y="4132883"/>
            <a:ext cx="602755" cy="499106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184665DE-1E05-4E65-BF33-384C2C0D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649" y="4132883"/>
            <a:ext cx="602755" cy="499106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DD6F9C5A-016F-4B82-BCE0-0A4BB71A0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897" y="2017225"/>
            <a:ext cx="592415" cy="497285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3C19CD54-0D35-4851-A800-42A8F772D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334" y="2017225"/>
            <a:ext cx="592415" cy="497285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F0A897BF-4D4D-4B00-B2EB-D3BC4C5EC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819" y="2017225"/>
            <a:ext cx="592415" cy="497285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2014003E-6ABA-44E4-B638-F05195B80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210" y="2017225"/>
            <a:ext cx="592415" cy="497285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664B803C-D650-4A39-8E84-9ABE14F63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918334" y="2531793"/>
            <a:ext cx="592415" cy="497285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EC60919C-6171-4A0E-9124-43037BC73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9464210" y="2531793"/>
            <a:ext cx="592415" cy="49728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DA33517-EC6A-4A54-9932-719CDF2E6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328" y="118796"/>
            <a:ext cx="598494" cy="49728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407AC3C-10AF-49F1-914D-71E57E5F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669" y="118796"/>
            <a:ext cx="600525" cy="4972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41A117B-560B-4B16-9944-3862CE240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384" y="118796"/>
            <a:ext cx="596152" cy="499106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C9A73F18-F517-45BB-AAEA-ABAF06B18C78}"/>
              </a:ext>
            </a:extLst>
          </p:cNvPr>
          <p:cNvSpPr/>
          <p:nvPr/>
        </p:nvSpPr>
        <p:spPr>
          <a:xfrm>
            <a:off x="8192453" y="200913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BDFED8F-1C0A-42AC-88D4-C67A2CEF7B81}"/>
              </a:ext>
            </a:extLst>
          </p:cNvPr>
          <p:cNvSpPr/>
          <p:nvPr/>
        </p:nvSpPr>
        <p:spPr>
          <a:xfrm>
            <a:off x="7555819" y="3074961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7E3805D-FEA8-4FC1-A3FE-B727ECC04EB6}"/>
              </a:ext>
            </a:extLst>
          </p:cNvPr>
          <p:cNvSpPr/>
          <p:nvPr/>
        </p:nvSpPr>
        <p:spPr>
          <a:xfrm>
            <a:off x="8824741" y="3054364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FC2D38A-8DAE-48E9-8EC9-FC56C3386C29}"/>
              </a:ext>
            </a:extLst>
          </p:cNvPr>
          <p:cNvSpPr/>
          <p:nvPr/>
        </p:nvSpPr>
        <p:spPr>
          <a:xfrm>
            <a:off x="7555819" y="3613183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33838E0-32A9-4A99-B342-D13B52EDABA5}"/>
              </a:ext>
            </a:extLst>
          </p:cNvPr>
          <p:cNvSpPr/>
          <p:nvPr/>
        </p:nvSpPr>
        <p:spPr>
          <a:xfrm>
            <a:off x="8824741" y="3603175"/>
            <a:ext cx="604571" cy="49910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09623 0.1963 " pathEditMode="relative" rAng="0" ptsTypes="AA">
                                      <p:cBhvr>
                                        <p:cTn id="2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1784 0.1963 " pathEditMode="relative" rAng="0" ptsTypes="AA">
                                      <p:cBhvr>
                                        <p:cTn id="2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500"/>
                            </p:stCondLst>
                            <p:childTnLst>
                              <p:par>
                                <p:cTn id="2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06627 0.1963 " pathEditMode="relative" rAng="0" ptsTypes="AA">
                                      <p:cBhvr>
                                        <p:cTn id="2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500"/>
                            </p:stCondLst>
                            <p:childTnLst>
                              <p:par>
                                <p:cTn id="2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500"/>
                            </p:stCondLst>
                            <p:childTnLst>
                              <p:par>
                                <p:cTn id="2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2.22222E-6 L 0.14922 0.1963 " pathEditMode="relative" rAng="0" ptsTypes="AA">
                                      <p:cBhvr>
                                        <p:cTn id="2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000"/>
                            </p:stCondLst>
                            <p:childTnLst>
                              <p:par>
                                <p:cTn id="28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500"/>
                            </p:stCondLst>
                            <p:childTnLst>
                              <p:par>
                                <p:cTn id="298" presetID="5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3000"/>
                            </p:stCondLst>
                            <p:childTnLst>
                              <p:par>
                                <p:cTn id="3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000"/>
                            </p:stCondLst>
                            <p:childTnLst>
                              <p:par>
                                <p:cTn id="3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6849 0.19607 " pathEditMode="relative" rAng="0" ptsTypes="AA">
                                      <p:cBhvr>
                                        <p:cTn id="30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500"/>
                            </p:stCondLst>
                            <p:childTnLst>
                              <p:par>
                                <p:cTn id="3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4000"/>
                            </p:stCondLst>
                            <p:childTnLst>
                              <p:par>
                                <p:cTn id="3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4000"/>
                            </p:stCondLst>
                            <p:childTnLst>
                              <p:par>
                                <p:cTn id="319" presetID="5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500"/>
                            </p:stCondLst>
                            <p:childTnLst>
                              <p:par>
                                <p:cTn id="3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4500"/>
                            </p:stCondLst>
                            <p:childTnLst>
                              <p:par>
                                <p:cTn id="3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139 L -0.01406 0.19769 " pathEditMode="relative" rAng="0" ptsTypes="AA">
                                      <p:cBhvr>
                                        <p:cTn id="3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500"/>
                            </p:stCondLst>
                            <p:childTnLst>
                              <p:par>
                                <p:cTn id="340" presetID="5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600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6000"/>
                            </p:stCondLst>
                            <p:childTnLst>
                              <p:par>
                                <p:cTn id="3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2.22222E-6 L 0.2017 0.19746 " pathEditMode="relative" rAng="0" ptsTypes="AA">
                                      <p:cBhvr>
                                        <p:cTn id="3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6500"/>
                            </p:stCondLst>
                            <p:childTnLst>
                              <p:par>
                                <p:cTn id="35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7000"/>
                            </p:stCondLst>
                            <p:childTnLst>
                              <p:par>
                                <p:cTn id="3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7000"/>
                            </p:stCondLst>
                            <p:childTnLst>
                              <p:par>
                                <p:cTn id="363" presetID="5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750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7500"/>
                            </p:stCondLst>
                            <p:childTnLst>
                              <p:par>
                                <p:cTn id="3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12162 0.19607 " pathEditMode="relative" rAng="0" ptsTypes="AA">
                                      <p:cBhvr>
                                        <p:cTn id="3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000"/>
                            </p:stCondLst>
                            <p:childTnLst>
                              <p:par>
                                <p:cTn id="37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8500"/>
                            </p:stCondLst>
                            <p:childTnLst>
                              <p:par>
                                <p:cTn id="3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8500"/>
                            </p:stCondLst>
                            <p:childTnLst>
                              <p:par>
                                <p:cTn id="384" presetID="53" presetClass="entr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900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9000"/>
                            </p:stCondLst>
                            <p:childTnLst>
                              <p:par>
                                <p:cTn id="3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03829 0.19746 " pathEditMode="relative" rAng="0" ptsTypes="AA">
                                      <p:cBhvr>
                                        <p:cTn id="3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9500"/>
                            </p:stCondLst>
                            <p:childTnLst>
                              <p:par>
                                <p:cTn id="39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5" presetID="5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139 L 0.25417 0.19607 " pathEditMode="relative" rAng="0" ptsTypes="AA">
                                      <p:cBhvr>
                                        <p:cTn id="4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1500"/>
                            </p:stCondLst>
                            <p:childTnLst>
                              <p:par>
                                <p:cTn id="428" presetID="53" presetClass="entr" presetSubtype="16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0.00278 L 0.17331 0.19491 " pathEditMode="relative" rAng="0" ptsTypes="AA">
                                      <p:cBhvr>
                                        <p:cTn id="4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4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9" presetID="53" presetClass="entr" presetSubtype="16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0.09089 0.1963 " pathEditMode="relative" rAng="0" ptsTypes="AA">
                                      <p:cBhvr>
                                        <p:cTn id="4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6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4500"/>
                            </p:stCondLst>
                            <p:childTnLst>
                              <p:par>
                                <p:cTn id="4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14500"/>
                            </p:stCondLst>
                            <p:childTnLst>
                              <p:par>
                                <p:cTn id="470" presetID="53" presetClass="entr" presetSubtype="16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5000"/>
                            </p:stCondLst>
                            <p:childTnLst>
                              <p:par>
                                <p:cTn id="47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8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87" presetID="53" presetClass="entr" presetSubtype="16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6000"/>
                            </p:stCondLst>
                            <p:childTnLst>
                              <p:par>
                                <p:cTn id="4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6000"/>
                            </p:stCondLst>
                            <p:childTnLst>
                              <p:par>
                                <p:cTn id="496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2" presetID="53" presetClass="entr" presetSubtype="16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7000"/>
                            </p:stCondLst>
                            <p:childTnLst>
                              <p:par>
                                <p:cTn id="51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17" presetID="53" presetClass="entr" presetSubtype="16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5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526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18500"/>
                            </p:stCondLst>
                            <p:childTnLst>
                              <p:par>
                                <p:cTn id="532" presetID="53" presetClass="entr" presetSubtype="16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5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19000"/>
                            </p:stCondLst>
                            <p:childTnLst>
                              <p:par>
                                <p:cTn id="54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547" presetID="53" presetClass="entr" presetSubtype="16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6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20500"/>
                            </p:stCondLst>
                            <p:childTnLst>
                              <p:par>
                                <p:cTn id="562" presetID="53" presetClass="entr" presetSubtype="16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5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57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577" presetID="53" presetClass="entr" presetSubtype="16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22000"/>
                            </p:stCondLst>
                            <p:childTnLst>
                              <p:par>
                                <p:cTn id="58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22000"/>
                            </p:stCondLst>
                            <p:childTnLst>
                              <p:par>
                                <p:cTn id="586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2500"/>
                            </p:stCondLst>
                            <p:childTnLst>
                              <p:par>
                                <p:cTn id="59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23000"/>
                            </p:stCondLst>
                            <p:childTnLst>
                              <p:par>
                                <p:cTn id="5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60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23500"/>
                            </p:stCondLst>
                            <p:childTnLst>
                              <p:par>
                                <p:cTn id="60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4000"/>
                            </p:stCondLst>
                            <p:childTnLst>
                              <p:par>
                                <p:cTn id="6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4000"/>
                            </p:stCondLst>
                            <p:childTnLst>
                              <p:par>
                                <p:cTn id="6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24500"/>
                            </p:stCondLst>
                            <p:childTnLst>
                              <p:par>
                                <p:cTn id="622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5000"/>
                            </p:stCondLst>
                            <p:childTnLst>
                              <p:par>
                                <p:cTn id="6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25000"/>
                            </p:stCondLst>
                            <p:childTnLst>
                              <p:par>
                                <p:cTn id="631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6" presetID="53" presetClass="entr" presetSubtype="16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1" fill="hold">
                            <p:stCondLst>
                              <p:cond delay="25500"/>
                            </p:stCondLst>
                            <p:childTnLst>
                              <p:par>
                                <p:cTn id="6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5500"/>
                            </p:stCondLst>
                            <p:childTnLst>
                              <p:par>
                                <p:cTn id="64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26000"/>
                            </p:stCondLst>
                            <p:childTnLst>
                              <p:par>
                                <p:cTn id="651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6500"/>
                            </p:stCondLst>
                            <p:childTnLst>
                              <p:par>
                                <p:cTn id="6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6500"/>
                            </p:stCondLst>
                            <p:childTnLst>
                              <p:par>
                                <p:cTn id="66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27000"/>
                            </p:stCondLst>
                            <p:childTnLst>
                              <p:par>
                                <p:cTn id="666" presetID="5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7500"/>
                            </p:stCondLst>
                            <p:childTnLst>
                              <p:par>
                                <p:cTn id="6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27500"/>
                            </p:stCondLst>
                            <p:childTnLst>
                              <p:par>
                                <p:cTn id="67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81" presetID="53" presetClass="entr" presetSubtype="16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28500"/>
                            </p:stCondLst>
                            <p:childTnLst>
                              <p:par>
                                <p:cTn id="6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28500"/>
                            </p:stCondLst>
                            <p:childTnLst>
                              <p:par>
                                <p:cTn id="69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29000"/>
                            </p:stCondLst>
                            <p:childTnLst>
                              <p:par>
                                <p:cTn id="696" presetID="53" presetClass="entr" presetSubtype="16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29500"/>
                            </p:stCondLst>
                            <p:childTnLst>
                              <p:par>
                                <p:cTn id="70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9500"/>
                            </p:stCondLst>
                            <p:childTnLst>
                              <p:par>
                                <p:cTn id="70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30000"/>
                            </p:stCondLst>
                            <p:childTnLst>
                              <p:par>
                                <p:cTn id="711" presetID="53" presetClass="entr" presetSubtype="16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30500"/>
                            </p:stCondLst>
                            <p:childTnLst>
                              <p:par>
                                <p:cTn id="7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0500"/>
                            </p:stCondLst>
                            <p:childTnLst>
                              <p:par>
                                <p:cTn id="72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53" presetClass="entr" presetSubtype="16" fill="hold" grpId="6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31000"/>
                            </p:stCondLst>
                            <p:childTnLst>
                              <p:par>
                                <p:cTn id="7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31000"/>
                            </p:stCondLst>
                            <p:childTnLst>
                              <p:par>
                                <p:cTn id="734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1500"/>
                            </p:stCondLst>
                            <p:childTnLst>
                              <p:par>
                                <p:cTn id="740" presetID="53" presetClass="entr" presetSubtype="16" fill="hold" grpId="6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32000"/>
                            </p:stCondLst>
                            <p:childTnLst>
                              <p:par>
                                <p:cTn id="7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32000"/>
                            </p:stCondLst>
                            <p:childTnLst>
                              <p:par>
                                <p:cTn id="74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32500"/>
                            </p:stCondLst>
                            <p:childTnLst>
                              <p:par>
                                <p:cTn id="755" presetID="5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33000"/>
                            </p:stCondLst>
                            <p:childTnLst>
                              <p:par>
                                <p:cTn id="7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3000"/>
                            </p:stCondLst>
                            <p:childTnLst>
                              <p:par>
                                <p:cTn id="76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>
                            <p:stCondLst>
                              <p:cond delay="33500"/>
                            </p:stCondLst>
                            <p:childTnLst>
                              <p:par>
                                <p:cTn id="770" presetID="5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4000"/>
                            </p:stCondLst>
                            <p:childTnLst>
                              <p:par>
                                <p:cTn id="7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34000"/>
                            </p:stCondLst>
                            <p:childTnLst>
                              <p:par>
                                <p:cTn id="7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34500"/>
                            </p:stCondLst>
                            <p:childTnLst>
                              <p:par>
                                <p:cTn id="785" presetID="5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35000"/>
                            </p:stCondLst>
                            <p:childTnLst>
                              <p:par>
                                <p:cTn id="7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3" fill="hold">
                            <p:stCondLst>
                              <p:cond delay="35000"/>
                            </p:stCondLst>
                            <p:childTnLst>
                              <p:par>
                                <p:cTn id="79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5500"/>
                            </p:stCondLst>
                            <p:childTnLst>
                              <p:par>
                                <p:cTn id="800" presetID="53" presetClass="entr" presetSubtype="16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5" fill="hold">
                            <p:stCondLst>
                              <p:cond delay="36000"/>
                            </p:stCondLst>
                            <p:childTnLst>
                              <p:par>
                                <p:cTn id="8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6000"/>
                            </p:stCondLst>
                            <p:childTnLst>
                              <p:par>
                                <p:cTn id="80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36500"/>
                            </p:stCondLst>
                            <p:childTnLst>
                              <p:par>
                                <p:cTn id="815" presetID="5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8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7000"/>
                            </p:stCondLst>
                            <p:childTnLst>
                              <p:par>
                                <p:cTn id="824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>
                            <p:stCondLst>
                              <p:cond delay="37500"/>
                            </p:stCondLst>
                            <p:childTnLst>
                              <p:par>
                                <p:cTn id="830" presetID="53" presetClass="entr" presetSubtype="16" fill="hold" grpId="6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8000"/>
                            </p:stCondLst>
                            <p:childTnLst>
                              <p:par>
                                <p:cTn id="8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38000"/>
                            </p:stCondLst>
                            <p:childTnLst>
                              <p:par>
                                <p:cTn id="839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8500"/>
                            </p:stCondLst>
                            <p:childTnLst>
                              <p:par>
                                <p:cTn id="845" presetID="53" presetClass="entr" presetSubtype="16" fill="hold" grpId="6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39000"/>
                            </p:stCondLst>
                            <p:childTnLst>
                              <p:par>
                                <p:cTn id="851" presetID="53" presetClass="entr" presetSubtype="16" fill="hold" grpId="7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9500"/>
                            </p:stCondLst>
                            <p:childTnLst>
                              <p:par>
                                <p:cTn id="8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39500"/>
                            </p:stCondLst>
                            <p:childTnLst>
                              <p:par>
                                <p:cTn id="86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5" fill="hold">
                            <p:stCondLst>
                              <p:cond delay="40000"/>
                            </p:stCondLst>
                            <p:childTnLst>
                              <p:par>
                                <p:cTn id="866" presetID="53" presetClass="entr" presetSubtype="16" fill="hold" grpId="7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0500"/>
                            </p:stCondLst>
                            <p:childTnLst>
                              <p:par>
                                <p:cTn id="8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40500"/>
                            </p:stCondLst>
                            <p:childTnLst>
                              <p:par>
                                <p:cTn id="87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41000"/>
                            </p:stCondLst>
                            <p:childTnLst>
                              <p:par>
                                <p:cTn id="881" presetID="53" presetClass="entr" presetSubtype="16" fill="hold" grpId="7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41500"/>
                            </p:stCondLst>
                            <p:childTnLst>
                              <p:par>
                                <p:cTn id="8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9" fill="hold">
                            <p:stCondLst>
                              <p:cond delay="41500"/>
                            </p:stCondLst>
                            <p:childTnLst>
                              <p:par>
                                <p:cTn id="89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2000"/>
                            </p:stCondLst>
                            <p:childTnLst>
                              <p:par>
                                <p:cTn id="896" presetID="53" presetClass="entr" presetSubtype="16" fill="hold" grpId="7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fill="hold">
                            <p:stCondLst>
                              <p:cond delay="42500"/>
                            </p:stCondLst>
                            <p:childTnLst>
                              <p:par>
                                <p:cTn id="90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42500"/>
                            </p:stCondLst>
                            <p:childTnLst>
                              <p:par>
                                <p:cTn id="90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0" fill="hold">
                            <p:stCondLst>
                              <p:cond delay="43000"/>
                            </p:stCondLst>
                            <p:childTnLst>
                              <p:par>
                                <p:cTn id="911" presetID="53" presetClass="entr" presetSubtype="16" fill="hold" grpId="7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43500"/>
                            </p:stCondLst>
                            <p:childTnLst>
                              <p:par>
                                <p:cTn id="9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3500"/>
                            </p:stCondLst>
                            <p:childTnLst>
                              <p:par>
                                <p:cTn id="92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5" fill="hold">
                            <p:stCondLst>
                              <p:cond delay="44000"/>
                            </p:stCondLst>
                            <p:childTnLst>
                              <p:par>
                                <p:cTn id="926" presetID="53" presetClass="entr" presetSubtype="16" fill="hold" grpId="7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4500"/>
                            </p:stCondLst>
                            <p:childTnLst>
                              <p:par>
                                <p:cTn id="9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4" fill="hold">
                            <p:stCondLst>
                              <p:cond delay="44500"/>
                            </p:stCondLst>
                            <p:childTnLst>
                              <p:par>
                                <p:cTn id="9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45000"/>
                            </p:stCondLst>
                            <p:childTnLst>
                              <p:par>
                                <p:cTn id="941" presetID="53" presetClass="entr" presetSubtype="16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6" fill="hold">
                            <p:stCondLst>
                              <p:cond delay="45500"/>
                            </p:stCondLst>
                            <p:childTnLst>
                              <p:par>
                                <p:cTn id="9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9" fill="hold">
                            <p:stCondLst>
                              <p:cond delay="45500"/>
                            </p:stCondLst>
                            <p:childTnLst>
                              <p:par>
                                <p:cTn id="95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6000"/>
                            </p:stCondLst>
                            <p:childTnLst>
                              <p:par>
                                <p:cTn id="956" presetID="53" presetClass="entr" presetSubtype="16" fill="hold" grpId="6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1" fill="hold">
                            <p:stCondLst>
                              <p:cond delay="46500"/>
                            </p:stCondLst>
                            <p:childTnLst>
                              <p:par>
                                <p:cTn id="9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46500"/>
                            </p:stCondLst>
                            <p:childTnLst>
                              <p:par>
                                <p:cTn id="96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0" fill="hold">
                            <p:stCondLst>
                              <p:cond delay="47000"/>
                            </p:stCondLst>
                            <p:childTnLst>
                              <p:par>
                                <p:cTn id="971" presetID="53" presetClass="entr" presetSubtype="16" fill="hold" grpId="6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47500"/>
                            </p:stCondLst>
                            <p:childTnLst>
                              <p:par>
                                <p:cTn id="9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7500"/>
                            </p:stCondLst>
                            <p:childTnLst>
                              <p:par>
                                <p:cTn id="98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48000"/>
                            </p:stCondLst>
                            <p:childTnLst>
                              <p:par>
                                <p:cTn id="986" presetID="53" presetClass="entr" presetSubtype="16" fill="hold" grpId="5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8500"/>
                            </p:stCondLst>
                            <p:childTnLst>
                              <p:par>
                                <p:cTn id="9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48500"/>
                            </p:stCondLst>
                            <p:childTnLst>
                              <p:par>
                                <p:cTn id="99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49000"/>
                            </p:stCondLst>
                            <p:childTnLst>
                              <p:par>
                                <p:cTn id="1001" presetID="53" presetClass="entr" presetSubtype="16" fill="hold" grpId="5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6" fill="hold">
                            <p:stCondLst>
                              <p:cond delay="49500"/>
                            </p:stCondLst>
                            <p:childTnLst>
                              <p:par>
                                <p:cTn id="100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9" fill="hold">
                            <p:stCondLst>
                              <p:cond delay="49500"/>
                            </p:stCondLst>
                            <p:childTnLst>
                              <p:par>
                                <p:cTn id="101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0000"/>
                            </p:stCondLst>
                            <p:childTnLst>
                              <p:par>
                                <p:cTn id="1016" presetID="53" presetClass="entr" presetSubtype="16" fill="hold" grpId="5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1" fill="hold">
                            <p:stCondLst>
                              <p:cond delay="50500"/>
                            </p:stCondLst>
                            <p:childTnLst>
                              <p:par>
                                <p:cTn id="10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50500"/>
                            </p:stCondLst>
                            <p:childTnLst>
                              <p:par>
                                <p:cTn id="102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0" fill="hold">
                            <p:stCondLst>
                              <p:cond delay="51000"/>
                            </p:stCondLst>
                            <p:childTnLst>
                              <p:par>
                                <p:cTn id="1031" presetID="53" presetClass="entr" presetSubtype="16" fill="hold" grpId="6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51500"/>
                            </p:stCondLst>
                            <p:childTnLst>
                              <p:par>
                                <p:cTn id="10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1500"/>
                            </p:stCondLst>
                            <p:childTnLst>
                              <p:par>
                                <p:cTn id="104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5" fill="hold">
                            <p:stCondLst>
                              <p:cond delay="52000"/>
                            </p:stCondLst>
                            <p:childTnLst>
                              <p:par>
                                <p:cTn id="1046" presetID="53" presetClass="entr" presetSubtype="16" fill="hold" grpId="5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2500"/>
                            </p:stCondLst>
                            <p:childTnLst>
                              <p:par>
                                <p:cTn id="10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4" fill="hold">
                            <p:stCondLst>
                              <p:cond delay="52500"/>
                            </p:stCondLst>
                            <p:childTnLst>
                              <p:par>
                                <p:cTn id="105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53000"/>
                            </p:stCondLst>
                            <p:childTnLst>
                              <p:par>
                                <p:cTn id="1061" presetID="53" presetClass="entr" presetSubtype="16" fill="hold" grpId="5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6" fill="hold">
                            <p:stCondLst>
                              <p:cond delay="53500"/>
                            </p:stCondLst>
                            <p:childTnLst>
                              <p:par>
                                <p:cTn id="10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53500"/>
                            </p:stCondLst>
                            <p:childTnLst>
                              <p:par>
                                <p:cTn id="107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5" fill="hold">
                            <p:stCondLst>
                              <p:cond delay="54000"/>
                            </p:stCondLst>
                            <p:childTnLst>
                              <p:par>
                                <p:cTn id="1076" presetID="53" presetClass="entr" presetSubtype="16" fill="hold" grpId="7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1" fill="hold">
                            <p:stCondLst>
                              <p:cond delay="54500"/>
                            </p:stCondLst>
                            <p:childTnLst>
                              <p:par>
                                <p:cTn id="10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54500"/>
                            </p:stCondLst>
                            <p:childTnLst>
                              <p:par>
                                <p:cTn id="108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0" fill="hold">
                            <p:stCondLst>
                              <p:cond delay="55000"/>
                            </p:stCondLst>
                            <p:childTnLst>
                              <p:par>
                                <p:cTn id="1091" presetID="53" presetClass="entr" presetSubtype="16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55500"/>
                            </p:stCondLst>
                            <p:childTnLst>
                              <p:par>
                                <p:cTn id="109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9" fill="hold">
                            <p:stCondLst>
                              <p:cond delay="55500"/>
                            </p:stCondLst>
                            <p:childTnLst>
                              <p:par>
                                <p:cTn id="110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5" fill="hold">
                            <p:stCondLst>
                              <p:cond delay="56000"/>
                            </p:stCondLst>
                            <p:childTnLst>
                              <p:par>
                                <p:cTn id="1106" presetID="53" presetClass="entr" presetSubtype="16" fill="hold" grpId="5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1" fill="hold">
                            <p:stCondLst>
                              <p:cond delay="56500"/>
                            </p:stCondLst>
                            <p:childTnLst>
                              <p:par>
                                <p:cTn id="11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4" fill="hold">
                            <p:stCondLst>
                              <p:cond delay="56500"/>
                            </p:stCondLst>
                            <p:childTnLst>
                              <p:par>
                                <p:cTn id="111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57000"/>
                            </p:stCondLst>
                            <p:childTnLst>
                              <p:par>
                                <p:cTn id="1121" presetID="53" presetClass="entr" presetSubtype="16" fill="hold" grpId="5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6" fill="hold">
                            <p:stCondLst>
                              <p:cond delay="57500"/>
                            </p:stCondLst>
                            <p:childTnLst>
                              <p:par>
                                <p:cTn id="11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9" fill="hold">
                            <p:stCondLst>
                              <p:cond delay="57500"/>
                            </p:stCondLst>
                            <p:childTnLst>
                              <p:par>
                                <p:cTn id="113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5" fill="hold">
                            <p:stCondLst>
                              <p:cond delay="58000"/>
                            </p:stCondLst>
                            <p:childTnLst>
                              <p:par>
                                <p:cTn id="1136" presetID="53" presetClass="entr" presetSubtype="16" fill="hold" grpId="5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1" fill="hold">
                            <p:stCondLst>
                              <p:cond delay="58500"/>
                            </p:stCondLst>
                            <p:childTnLst>
                              <p:par>
                                <p:cTn id="11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58500"/>
                            </p:stCondLst>
                            <p:childTnLst>
                              <p:par>
                                <p:cTn id="114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0" fill="hold">
                            <p:stCondLst>
                              <p:cond delay="59000"/>
                            </p:stCondLst>
                            <p:childTnLst>
                              <p:par>
                                <p:cTn id="1151" presetID="53" presetClass="entr" presetSubtype="16" fill="hold" grpId="6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59500"/>
                            </p:stCondLst>
                            <p:childTnLst>
                              <p:par>
                                <p:cTn id="11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9" fill="hold">
                            <p:stCondLst>
                              <p:cond delay="59500"/>
                            </p:stCondLst>
                            <p:childTnLst>
                              <p:par>
                                <p:cTn id="116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5" fill="hold">
                            <p:stCondLst>
                              <p:cond delay="60000"/>
                            </p:stCondLst>
                            <p:childTnLst>
                              <p:par>
                                <p:cTn id="1166" presetID="53" presetClass="entr" presetSubtype="16" fill="hold" grpId="5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1" fill="hold">
                            <p:stCondLst>
                              <p:cond delay="60500"/>
                            </p:stCondLst>
                            <p:childTnLst>
                              <p:par>
                                <p:cTn id="11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4" fill="hold">
                            <p:stCondLst>
                              <p:cond delay="60500"/>
                            </p:stCondLst>
                            <p:childTnLst>
                              <p:par>
                                <p:cTn id="117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61000"/>
                            </p:stCondLst>
                            <p:childTnLst>
                              <p:par>
                                <p:cTn id="1181" presetID="53" presetClass="entr" presetSubtype="16" fill="hold" grpId="5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6" fill="hold">
                            <p:stCondLst>
                              <p:cond delay="61500"/>
                            </p:stCondLst>
                            <p:childTnLst>
                              <p:par>
                                <p:cTn id="11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9" fill="hold">
                            <p:stCondLst>
                              <p:cond delay="61500"/>
                            </p:stCondLst>
                            <p:childTnLst>
                              <p:par>
                                <p:cTn id="119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5" fill="hold">
                            <p:stCondLst>
                              <p:cond delay="62000"/>
                            </p:stCondLst>
                            <p:childTnLst>
                              <p:par>
                                <p:cTn id="1196" presetID="53" presetClass="entr" presetSubtype="16" fill="hold" grpId="6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1" fill="hold">
                            <p:stCondLst>
                              <p:cond delay="62500"/>
                            </p:stCondLst>
                            <p:childTnLst>
                              <p:par>
                                <p:cTn id="120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62500"/>
                            </p:stCondLst>
                            <p:childTnLst>
                              <p:par>
                                <p:cTn id="120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0" fill="hold">
                            <p:stCondLst>
                              <p:cond delay="63000"/>
                            </p:stCondLst>
                            <p:childTnLst>
                              <p:par>
                                <p:cTn id="1211" presetID="53" presetClass="entr" presetSubtype="16" fill="hold" grpId="6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63500"/>
                            </p:stCondLst>
                            <p:childTnLst>
                              <p:par>
                                <p:cTn id="1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9" fill="hold">
                            <p:stCondLst>
                              <p:cond delay="63500"/>
                            </p:stCondLst>
                            <p:childTnLst>
                              <p:par>
                                <p:cTn id="12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5" fill="hold">
                            <p:stCondLst>
                              <p:cond delay="64000"/>
                            </p:stCondLst>
                            <p:childTnLst>
                              <p:par>
                                <p:cTn id="1226" presetID="53" presetClass="entr" presetSubtype="16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1" fill="hold">
                            <p:stCondLst>
                              <p:cond delay="64500"/>
                            </p:stCondLst>
                            <p:childTnLst>
                              <p:par>
                                <p:cTn id="12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4" fill="hold">
                            <p:stCondLst>
                              <p:cond delay="64500"/>
                            </p:stCondLst>
                            <p:childTnLst>
                              <p:par>
                                <p:cTn id="123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65000"/>
                            </p:stCondLst>
                            <p:childTnLst>
                              <p:par>
                                <p:cTn id="1241" presetID="53" presetClass="entr" presetSubtype="16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6" fill="hold">
                            <p:stCondLst>
                              <p:cond delay="65500"/>
                            </p:stCondLst>
                            <p:childTnLst>
                              <p:par>
                                <p:cTn id="1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9" fill="hold">
                            <p:stCondLst>
                              <p:cond delay="65500"/>
                            </p:stCondLst>
                            <p:childTnLst>
                              <p:par>
                                <p:cTn id="12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4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5" fill="hold">
                            <p:stCondLst>
                              <p:cond delay="66000"/>
                            </p:stCondLst>
                            <p:childTnLst>
                              <p:par>
                                <p:cTn id="1256" presetID="53" presetClass="entr" presetSubtype="16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1" fill="hold">
                            <p:stCondLst>
                              <p:cond delay="66500"/>
                            </p:stCondLst>
                            <p:childTnLst>
                              <p:par>
                                <p:cTn id="12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66500"/>
                            </p:stCondLst>
                            <p:childTnLst>
                              <p:par>
                                <p:cTn id="126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0" fill="hold">
                            <p:stCondLst>
                              <p:cond delay="67000"/>
                            </p:stCondLst>
                            <p:childTnLst>
                              <p:par>
                                <p:cTn id="1271" presetID="53" presetClass="entr" presetSubtype="16" fill="hold" grpId="4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67500"/>
                            </p:stCondLst>
                            <p:childTnLst>
                              <p:par>
                                <p:cTn id="12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9" fill="hold">
                            <p:stCondLst>
                              <p:cond delay="67500"/>
                            </p:stCondLst>
                            <p:childTnLst>
                              <p:par>
                                <p:cTn id="128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4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5" fill="hold">
                            <p:stCondLst>
                              <p:cond delay="68000"/>
                            </p:stCondLst>
                            <p:childTnLst>
                              <p:par>
                                <p:cTn id="1286" presetID="53" presetClass="entr" presetSubtype="16" fill="hold" grpId="4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1" fill="hold">
                            <p:stCondLst>
                              <p:cond delay="68500"/>
                            </p:stCondLst>
                            <p:childTnLst>
                              <p:par>
                                <p:cTn id="12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4" fill="hold">
                            <p:stCondLst>
                              <p:cond delay="68500"/>
                            </p:stCondLst>
                            <p:childTnLst>
                              <p:par>
                                <p:cTn id="129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69000"/>
                            </p:stCondLst>
                            <p:childTnLst>
                              <p:par>
                                <p:cTn id="1301" presetID="53" presetClass="entr" presetSubtype="16" fill="hold" grpId="4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6" fill="hold">
                            <p:stCondLst>
                              <p:cond delay="69500"/>
                            </p:stCondLst>
                            <p:childTnLst>
                              <p:par>
                                <p:cTn id="130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9" fill="hold">
                            <p:stCondLst>
                              <p:cond delay="69500"/>
                            </p:stCondLst>
                            <p:childTnLst>
                              <p:par>
                                <p:cTn id="131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5" fill="hold">
                            <p:stCondLst>
                              <p:cond delay="70000"/>
                            </p:stCondLst>
                            <p:childTnLst>
                              <p:par>
                                <p:cTn id="1316" presetID="53" presetClass="entr" presetSubtype="16" fill="hold" grpId="4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1" fill="hold">
                            <p:stCondLst>
                              <p:cond delay="70500"/>
                            </p:stCondLst>
                            <p:childTnLst>
                              <p:par>
                                <p:cTn id="13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70500"/>
                            </p:stCondLst>
                            <p:childTnLst>
                              <p:par>
                                <p:cTn id="132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0" fill="hold">
                            <p:stCondLst>
                              <p:cond delay="71000"/>
                            </p:stCondLst>
                            <p:childTnLst>
                              <p:par>
                                <p:cTn id="1331" presetID="53" presetClass="entr" presetSubtype="16" fill="hold" grpId="4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71500"/>
                            </p:stCondLst>
                            <p:childTnLst>
                              <p:par>
                                <p:cTn id="13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9" fill="hold">
                            <p:stCondLst>
                              <p:cond delay="71500"/>
                            </p:stCondLst>
                            <p:childTnLst>
                              <p:par>
                                <p:cTn id="134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5" fill="hold">
                            <p:stCondLst>
                              <p:cond delay="72000"/>
                            </p:stCondLst>
                            <p:childTnLst>
                              <p:par>
                                <p:cTn id="1346" presetID="53" presetClass="entr" presetSubtype="16" fill="hold" grpId="4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1" fill="hold">
                            <p:stCondLst>
                              <p:cond delay="72500"/>
                            </p:stCondLst>
                            <p:childTnLst>
                              <p:par>
                                <p:cTn id="13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4" fill="hold">
                            <p:stCondLst>
                              <p:cond delay="72500"/>
                            </p:stCondLst>
                            <p:childTnLst>
                              <p:par>
                                <p:cTn id="135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73000"/>
                            </p:stCondLst>
                            <p:childTnLst>
                              <p:par>
                                <p:cTn id="1361" presetID="53" presetClass="entr" presetSubtype="16" fill="hold" grpId="4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6" fill="hold">
                            <p:stCondLst>
                              <p:cond delay="73500"/>
                            </p:stCondLst>
                            <p:childTnLst>
                              <p:par>
                                <p:cTn id="13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9" fill="hold">
                            <p:stCondLst>
                              <p:cond delay="73500"/>
                            </p:stCondLst>
                            <p:childTnLst>
                              <p:par>
                                <p:cTn id="137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5" fill="hold">
                            <p:stCondLst>
                              <p:cond delay="74000"/>
                            </p:stCondLst>
                            <p:childTnLst>
                              <p:par>
                                <p:cTn id="1376" presetID="53" presetClass="entr" presetSubtype="16" fill="hold" grpId="4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1" fill="hold">
                            <p:stCondLst>
                              <p:cond delay="74500"/>
                            </p:stCondLst>
                            <p:childTnLst>
                              <p:par>
                                <p:cTn id="138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74500"/>
                            </p:stCondLst>
                            <p:childTnLst>
                              <p:par>
                                <p:cTn id="138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0" fill="hold">
                            <p:stCondLst>
                              <p:cond delay="75000"/>
                            </p:stCondLst>
                            <p:childTnLst>
                              <p:par>
                                <p:cTn id="1391" presetID="53" presetClass="entr" presetSubtype="16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75500"/>
                            </p:stCondLst>
                            <p:childTnLst>
                              <p:par>
                                <p:cTn id="139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9" fill="hold">
                            <p:stCondLst>
                              <p:cond delay="75500"/>
                            </p:stCondLst>
                            <p:childTnLst>
                              <p:par>
                                <p:cTn id="140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5" fill="hold">
                            <p:stCondLst>
                              <p:cond delay="76000"/>
                            </p:stCondLst>
                            <p:childTnLst>
                              <p:par>
                                <p:cTn id="1406" presetID="53" presetClass="entr" presetSubtype="16" fill="hold" grpId="3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1" fill="hold">
                            <p:stCondLst>
                              <p:cond delay="76500"/>
                            </p:stCondLst>
                            <p:childTnLst>
                              <p:par>
                                <p:cTn id="14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4" fill="hold">
                            <p:stCondLst>
                              <p:cond delay="76500"/>
                            </p:stCondLst>
                            <p:childTnLst>
                              <p:par>
                                <p:cTn id="141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77000"/>
                            </p:stCondLst>
                            <p:childTnLst>
                              <p:par>
                                <p:cTn id="1421" presetID="53" presetClass="entr" presetSubtype="16" fill="hold" grpId="3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6" fill="hold">
                            <p:stCondLst>
                              <p:cond delay="77500"/>
                            </p:stCondLst>
                            <p:childTnLst>
                              <p:par>
                                <p:cTn id="14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77500"/>
                            </p:stCondLst>
                            <p:childTnLst>
                              <p:par>
                                <p:cTn id="143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5" fill="hold">
                            <p:stCondLst>
                              <p:cond delay="78000"/>
                            </p:stCondLst>
                            <p:childTnLst>
                              <p:par>
                                <p:cTn id="1436" presetID="53" presetClass="entr" presetSubtype="16" fill="hold" grpId="3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1" fill="hold">
                            <p:stCondLst>
                              <p:cond delay="78500"/>
                            </p:stCondLst>
                            <p:childTnLst>
                              <p:par>
                                <p:cTn id="14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78500"/>
                            </p:stCondLst>
                            <p:childTnLst>
                              <p:par>
                                <p:cTn id="144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0" fill="hold">
                            <p:stCondLst>
                              <p:cond delay="79000"/>
                            </p:stCondLst>
                            <p:childTnLst>
                              <p:par>
                                <p:cTn id="1451" presetID="53" presetClass="entr" presetSubtype="16" fill="hold" grpId="3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79500"/>
                            </p:stCondLst>
                            <p:childTnLst>
                              <p:par>
                                <p:cTn id="145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9" fill="hold">
                            <p:stCondLst>
                              <p:cond delay="79500"/>
                            </p:stCondLst>
                            <p:childTnLst>
                              <p:par>
                                <p:cTn id="146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5" fill="hold">
                            <p:stCondLst>
                              <p:cond delay="80000"/>
                            </p:stCondLst>
                            <p:childTnLst>
                              <p:par>
                                <p:cTn id="1466" presetID="53" presetClass="entr" presetSubtype="16" fill="hold" grpId="3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1" fill="hold">
                            <p:stCondLst>
                              <p:cond delay="80500"/>
                            </p:stCondLst>
                            <p:childTnLst>
                              <p:par>
                                <p:cTn id="147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4" fill="hold">
                            <p:stCondLst>
                              <p:cond delay="80500"/>
                            </p:stCondLst>
                            <p:childTnLst>
                              <p:par>
                                <p:cTn id="147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81000"/>
                            </p:stCondLst>
                            <p:childTnLst>
                              <p:par>
                                <p:cTn id="1481" presetID="53" presetClass="entr" presetSubtype="16" fill="hold" grpId="4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6" fill="hold">
                            <p:stCondLst>
                              <p:cond delay="81500"/>
                            </p:stCondLst>
                            <p:childTnLst>
                              <p:par>
                                <p:cTn id="14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9" fill="hold">
                            <p:stCondLst>
                              <p:cond delay="81500"/>
                            </p:stCondLst>
                            <p:childTnLst>
                              <p:par>
                                <p:cTn id="149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5" fill="hold">
                            <p:stCondLst>
                              <p:cond delay="82000"/>
                            </p:stCondLst>
                            <p:childTnLst>
                              <p:par>
                                <p:cTn id="1496" presetID="53" presetClass="entr" presetSubtype="16" fill="hold" grpId="4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1" fill="hold">
                            <p:stCondLst>
                              <p:cond delay="82500"/>
                            </p:stCondLst>
                            <p:childTnLst>
                              <p:par>
                                <p:cTn id="150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82500"/>
                            </p:stCondLst>
                            <p:childTnLst>
                              <p:par>
                                <p:cTn id="150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0" fill="hold">
                            <p:stCondLst>
                              <p:cond delay="83000"/>
                            </p:stCondLst>
                            <p:childTnLst>
                              <p:par>
                                <p:cTn id="1511" presetID="53" presetClass="entr" presetSubtype="16" fill="hold" grpId="3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83500"/>
                            </p:stCondLst>
                            <p:childTnLst>
                              <p:par>
                                <p:cTn id="15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9" fill="hold">
                            <p:stCondLst>
                              <p:cond delay="83500"/>
                            </p:stCondLst>
                            <p:childTnLst>
                              <p:par>
                                <p:cTn id="152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5" fill="hold">
                            <p:stCondLst>
                              <p:cond delay="84000"/>
                            </p:stCondLst>
                            <p:childTnLst>
                              <p:par>
                                <p:cTn id="1526" presetID="53" presetClass="entr" presetSubtype="16" fill="hold" grpId="3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1" fill="hold">
                            <p:stCondLst>
                              <p:cond delay="84500"/>
                            </p:stCondLst>
                            <p:childTnLst>
                              <p:par>
                                <p:cTn id="15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4" fill="hold">
                            <p:stCondLst>
                              <p:cond delay="84500"/>
                            </p:stCondLst>
                            <p:childTnLst>
                              <p:par>
                                <p:cTn id="153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85000"/>
                            </p:stCondLst>
                            <p:childTnLst>
                              <p:par>
                                <p:cTn id="1541" presetID="53" presetClass="entr" presetSubtype="16" fill="hold" grpId="3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6" fill="hold">
                            <p:stCondLst>
                              <p:cond delay="85500"/>
                            </p:stCondLst>
                            <p:childTnLst>
                              <p:par>
                                <p:cTn id="154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9" fill="hold">
                            <p:stCondLst>
                              <p:cond delay="85500"/>
                            </p:stCondLst>
                            <p:childTnLst>
                              <p:par>
                                <p:cTn id="155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5" fill="hold">
                            <p:stCondLst>
                              <p:cond delay="86000"/>
                            </p:stCondLst>
                            <p:childTnLst>
                              <p:par>
                                <p:cTn id="1556" presetID="53" presetClass="entr" presetSubtype="16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1" fill="hold">
                            <p:stCondLst>
                              <p:cond delay="86500"/>
                            </p:stCondLst>
                            <p:childTnLst>
                              <p:par>
                                <p:cTn id="15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86500"/>
                            </p:stCondLst>
                            <p:childTnLst>
                              <p:par>
                                <p:cTn id="156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0" fill="hold">
                            <p:stCondLst>
                              <p:cond delay="87000"/>
                            </p:stCondLst>
                            <p:childTnLst>
                              <p:par>
                                <p:cTn id="1571" presetID="53" presetClass="entr" presetSubtype="16" fill="hold" grpId="2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87500"/>
                            </p:stCondLst>
                            <p:childTnLst>
                              <p:par>
                                <p:cTn id="157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9" fill="hold">
                            <p:stCondLst>
                              <p:cond delay="87500"/>
                            </p:stCondLst>
                            <p:childTnLst>
                              <p:par>
                                <p:cTn id="158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5" fill="hold">
                            <p:stCondLst>
                              <p:cond delay="88000"/>
                            </p:stCondLst>
                            <p:childTnLst>
                              <p:par>
                                <p:cTn id="1586" presetID="53" presetClass="entr" presetSubtype="16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1" fill="hold">
                            <p:stCondLst>
                              <p:cond delay="88500"/>
                            </p:stCondLst>
                            <p:childTnLst>
                              <p:par>
                                <p:cTn id="15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4" fill="hold">
                            <p:stCondLst>
                              <p:cond delay="88500"/>
                            </p:stCondLst>
                            <p:childTnLst>
                              <p:par>
                                <p:cTn id="1595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89000"/>
                            </p:stCondLst>
                            <p:childTnLst>
                              <p:par>
                                <p:cTn id="1601" presetID="53" presetClass="entr" presetSubtype="16" fill="hold" grpId="2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6" fill="hold">
                            <p:stCondLst>
                              <p:cond delay="89500"/>
                            </p:stCondLst>
                            <p:childTnLst>
                              <p:par>
                                <p:cTn id="160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9" fill="hold">
                            <p:stCondLst>
                              <p:cond delay="89500"/>
                            </p:stCondLst>
                            <p:childTnLst>
                              <p:par>
                                <p:cTn id="1610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5" fill="hold">
                            <p:stCondLst>
                              <p:cond delay="90000"/>
                            </p:stCondLst>
                            <p:childTnLst>
                              <p:par>
                                <p:cTn id="1616" presetID="53" presetClass="entr" presetSubtype="16" fill="hold" grpId="3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7" grpId="0"/>
      <p:bldP spid="67" grpId="1"/>
      <p:bldP spid="74" grpId="0"/>
      <p:bldP spid="74" grpId="1"/>
      <p:bldP spid="74" grpId="2"/>
      <p:bldP spid="74" grpId="3"/>
      <p:bldP spid="74" grpId="4"/>
      <p:bldP spid="74" grpId="5"/>
      <p:bldP spid="74" grpId="6"/>
      <p:bldP spid="74" grpId="7"/>
      <p:bldP spid="74" grpId="8"/>
      <p:bldP spid="74" grpId="9"/>
      <p:bldP spid="74" grpId="10"/>
      <p:bldP spid="74" grpId="11"/>
      <p:bldP spid="74" grpId="12"/>
      <p:bldP spid="74" grpId="13"/>
      <p:bldP spid="74" grpId="14"/>
      <p:bldP spid="74" grpId="15"/>
      <p:bldP spid="74" grpId="16"/>
      <p:bldP spid="74" grpId="17"/>
      <p:bldP spid="74" grpId="18"/>
      <p:bldP spid="74" grpId="19"/>
      <p:bldP spid="74" grpId="21"/>
      <p:bldP spid="74" grpId="22"/>
      <p:bldP spid="74" grpId="23"/>
      <p:bldP spid="74" grpId="24"/>
      <p:bldP spid="74" grpId="25"/>
      <p:bldP spid="74" grpId="26"/>
      <p:bldP spid="74" grpId="27"/>
      <p:bldP spid="74" grpId="28"/>
      <p:bldP spid="74" grpId="29"/>
      <p:bldP spid="74" grpId="30"/>
      <p:bldP spid="74" grpId="31"/>
      <p:bldP spid="74" grpId="32"/>
      <p:bldP spid="74" grpId="33"/>
      <p:bldP spid="74" grpId="34"/>
      <p:bldP spid="74" grpId="35"/>
      <p:bldP spid="74" grpId="36"/>
      <p:bldP spid="74" grpId="37"/>
      <p:bldP spid="74" grpId="38"/>
      <p:bldP spid="74" grpId="39"/>
      <p:bldP spid="74" grpId="40"/>
      <p:bldP spid="74" grpId="41"/>
      <p:bldP spid="74" grpId="42"/>
      <p:bldP spid="74" grpId="43"/>
      <p:bldP spid="74" grpId="44"/>
      <p:bldP spid="74" grpId="45"/>
      <p:bldP spid="74" grpId="46"/>
      <p:bldP spid="74" grpId="47"/>
      <p:bldP spid="74" grpId="48"/>
      <p:bldP spid="74" grpId="49"/>
      <p:bldP spid="74" grpId="50"/>
      <p:bldP spid="74" grpId="51"/>
      <p:bldP spid="74" grpId="52"/>
      <p:bldP spid="74" grpId="53"/>
      <p:bldP spid="74" grpId="54"/>
      <p:bldP spid="74" grpId="55"/>
      <p:bldP spid="74" grpId="56"/>
      <p:bldP spid="74" grpId="57"/>
      <p:bldP spid="74" grpId="58"/>
      <p:bldP spid="74" grpId="59"/>
      <p:bldP spid="74" grpId="60"/>
      <p:bldP spid="74" grpId="61"/>
      <p:bldP spid="74" grpId="62"/>
      <p:bldP spid="74" grpId="63"/>
      <p:bldP spid="74" grpId="64"/>
      <p:bldP spid="74" grpId="65"/>
      <p:bldP spid="74" grpId="66"/>
      <p:bldP spid="74" grpId="67"/>
      <p:bldP spid="74" grpId="68"/>
      <p:bldP spid="74" grpId="69"/>
      <p:bldP spid="74" grpId="70"/>
      <p:bldP spid="74" grpId="71"/>
      <p:bldP spid="74" grpId="72"/>
      <p:bldP spid="74" grpId="73"/>
      <p:bldP spid="74" grpId="74"/>
      <p:bldP spid="74" grpId="75"/>
      <p:bldP spid="74" grpId="76"/>
      <p:bldP spid="75" grpId="0"/>
      <p:bldP spid="75" grpId="1"/>
      <p:bldP spid="75" grpId="2"/>
      <p:bldP spid="75" grpId="3"/>
      <p:bldP spid="75" grpId="4"/>
      <p:bldP spid="75" grpId="5"/>
      <p:bldP spid="75" grpId="6"/>
      <p:bldP spid="75" grpId="7"/>
      <p:bldP spid="75" grpId="8"/>
      <p:bldP spid="75" grpId="9"/>
      <p:bldP spid="75" grpId="10"/>
      <p:bldP spid="75" grpId="11"/>
      <p:bldP spid="75" grpId="12"/>
      <p:bldP spid="75" grpId="13"/>
      <p:bldP spid="75" grpId="14"/>
      <p:bldP spid="75" grpId="15"/>
      <p:bldP spid="2" grpId="0" animBg="1"/>
      <p:bldP spid="2" grpId="1" animBg="1"/>
      <p:bldP spid="196" grpId="0" animBg="1"/>
      <p:bldP spid="196" grpId="1" animBg="1"/>
      <p:bldP spid="198" grpId="0" animBg="1"/>
      <p:bldP spid="198" grpId="1" animBg="1"/>
      <p:bldP spid="200" grpId="0" animBg="1"/>
      <p:bldP spid="200" grpId="1" animBg="1"/>
      <p:bldP spid="202" grpId="0" animBg="1"/>
      <p:bldP spid="202" grpId="1" animBg="1"/>
      <p:bldP spid="202" grpId="2" animBg="1"/>
      <p:bldP spid="204" grpId="0" animBg="1"/>
      <p:bldP spid="204" grpId="1" animBg="1"/>
      <p:bldP spid="204" grpId="2" animBg="1"/>
      <p:bldP spid="206" grpId="0" animBg="1"/>
      <p:bldP spid="206" grpId="1" animBg="1"/>
      <p:bldP spid="206" grpId="2" animBg="1"/>
      <p:bldP spid="208" grpId="0" animBg="1"/>
      <p:bldP spid="208" grpId="1" animBg="1"/>
      <p:bldP spid="208" grpId="2" animBg="1"/>
      <p:bldP spid="210" grpId="0" animBg="1"/>
      <p:bldP spid="210" grpId="1" animBg="1"/>
      <p:bldP spid="210" grpId="2" animBg="1"/>
      <p:bldP spid="212" grpId="0" animBg="1"/>
      <p:bldP spid="212" grpId="1" animBg="1"/>
      <p:bldP spid="212" grpId="2" animBg="1"/>
      <p:bldP spid="214" grpId="0" animBg="1"/>
      <p:bldP spid="214" grpId="1" animBg="1"/>
      <p:bldP spid="214" grpId="2" animBg="1"/>
      <p:bldP spid="216" grpId="0" animBg="1"/>
      <p:bldP spid="216" grpId="1" animBg="1"/>
      <p:bldP spid="216" grpId="2" animBg="1"/>
      <p:bldP spid="218" grpId="0" animBg="1"/>
      <p:bldP spid="218" grpId="1" animBg="1"/>
      <p:bldP spid="218" grpId="2" animBg="1"/>
      <p:bldP spid="220" grpId="0" animBg="1"/>
      <p:bldP spid="220" grpId="1" animBg="1"/>
      <p:bldP spid="220" grpId="2" animBg="1"/>
      <p:bldP spid="222" grpId="0" animBg="1"/>
      <p:bldP spid="222" grpId="1" animBg="1"/>
      <p:bldP spid="222" grpId="2" animBg="1"/>
      <p:bldP spid="224" grpId="0" animBg="1"/>
      <p:bldP spid="224" grpId="1" animBg="1"/>
      <p:bldP spid="224" grpId="2" animBg="1"/>
      <p:bldP spid="226" grpId="0" animBg="1"/>
      <p:bldP spid="226" grpId="1" animBg="1"/>
      <p:bldP spid="226" grpId="2" animBg="1"/>
      <p:bldP spid="228" grpId="0" animBg="1"/>
      <p:bldP spid="228" grpId="1" animBg="1"/>
      <p:bldP spid="228" grpId="2" animBg="1"/>
      <p:bldP spid="230" grpId="0" animBg="1"/>
      <p:bldP spid="230" grpId="1" animBg="1"/>
      <p:bldP spid="230" grpId="2" animBg="1"/>
      <p:bldP spid="232" grpId="0" animBg="1"/>
      <p:bldP spid="232" grpId="1" animBg="1"/>
      <p:bldP spid="232" grpId="2" animBg="1"/>
      <p:bldP spid="234" grpId="0" animBg="1"/>
      <p:bldP spid="234" grpId="1" animBg="1"/>
      <p:bldP spid="234" grpId="2" animBg="1"/>
      <p:bldP spid="236" grpId="0" animBg="1"/>
      <p:bldP spid="236" grpId="1" animBg="1"/>
      <p:bldP spid="236" grpId="2" animBg="1"/>
      <p:bldP spid="238" grpId="0" animBg="1"/>
      <p:bldP spid="238" grpId="1" animBg="1"/>
      <p:bldP spid="238" grpId="2" animBg="1"/>
      <p:bldP spid="240" grpId="0" animBg="1"/>
      <p:bldP spid="240" grpId="1" animBg="1"/>
      <p:bldP spid="240" grpId="2" animBg="1"/>
      <p:bldP spid="242" grpId="0" animBg="1"/>
      <p:bldP spid="242" grpId="1" animBg="1"/>
      <p:bldP spid="242" grpId="2" animBg="1"/>
      <p:bldP spid="244" grpId="0" animBg="1"/>
      <p:bldP spid="244" grpId="1" animBg="1"/>
      <p:bldP spid="244" grpId="2" animBg="1"/>
      <p:bldP spid="246" grpId="0" animBg="1"/>
      <p:bldP spid="246" grpId="1" animBg="1"/>
      <p:bldP spid="246" grpId="2" animBg="1"/>
      <p:bldP spid="248" grpId="0" animBg="1"/>
      <p:bldP spid="248" grpId="1" animBg="1"/>
      <p:bldP spid="248" grpId="2" animBg="1"/>
      <p:bldP spid="250" grpId="0" animBg="1"/>
      <p:bldP spid="250" grpId="1" animBg="1"/>
      <p:bldP spid="250" grpId="2" animBg="1"/>
      <p:bldP spid="252" grpId="0" animBg="1"/>
      <p:bldP spid="252" grpId="1" animBg="1"/>
      <p:bldP spid="252" grpId="2" animBg="1"/>
      <p:bldP spid="252" grpId="3" animBg="1"/>
      <p:bldP spid="254" grpId="0" animBg="1"/>
      <p:bldP spid="254" grpId="1" animBg="1"/>
      <p:bldP spid="254" grpId="2" animBg="1"/>
      <p:bldP spid="256" grpId="0" animBg="1"/>
      <p:bldP spid="256" grpId="1" animBg="1"/>
      <p:bldP spid="256" grpId="2" animBg="1"/>
      <p:bldP spid="258" grpId="0" animBg="1"/>
      <p:bldP spid="258" grpId="1" animBg="1"/>
      <p:bldP spid="258" grpId="2" animBg="1"/>
      <p:bldP spid="260" grpId="0" animBg="1"/>
      <p:bldP spid="260" grpId="1" animBg="1"/>
      <p:bldP spid="260" grpId="2" animBg="1"/>
      <p:bldP spid="262" grpId="0" animBg="1"/>
      <p:bldP spid="262" grpId="1" animBg="1"/>
      <p:bldP spid="262" grpId="2" animBg="1"/>
      <p:bldP spid="264" grpId="0" animBg="1"/>
      <p:bldP spid="264" grpId="1" animBg="1"/>
      <p:bldP spid="264" grpId="2" animBg="1"/>
      <p:bldP spid="266" grpId="0" animBg="1"/>
      <p:bldP spid="266" grpId="1" animBg="1"/>
      <p:bldP spid="266" grpId="2" animBg="1"/>
      <p:bldP spid="268" grpId="0" animBg="1"/>
      <p:bldP spid="268" grpId="1" animBg="1"/>
      <p:bldP spid="268" grpId="2" animBg="1"/>
      <p:bldP spid="270" grpId="0" animBg="1"/>
      <p:bldP spid="270" grpId="1" animBg="1"/>
      <p:bldP spid="270" grpId="2" animBg="1"/>
      <p:bldP spid="272" grpId="0" animBg="1"/>
      <p:bldP spid="272" grpId="1" animBg="1"/>
      <p:bldP spid="272" grpId="2" animBg="1"/>
      <p:bldP spid="274" grpId="0" animBg="1"/>
      <p:bldP spid="274" grpId="1" animBg="1"/>
      <p:bldP spid="274" grpId="2" animBg="1"/>
      <p:bldP spid="276" grpId="0" animBg="1"/>
      <p:bldP spid="276" grpId="1" animBg="1"/>
      <p:bldP spid="276" grpId="2" animBg="1"/>
      <p:bldP spid="278" grpId="0" animBg="1"/>
      <p:bldP spid="278" grpId="1" animBg="1"/>
      <p:bldP spid="278" grpId="2" animBg="1"/>
      <p:bldP spid="280" grpId="0" animBg="1"/>
      <p:bldP spid="280" grpId="1" animBg="1"/>
      <p:bldP spid="280" grpId="2" animBg="1"/>
      <p:bldP spid="282" grpId="0" animBg="1"/>
      <p:bldP spid="282" grpId="1" animBg="1"/>
      <p:bldP spid="282" grpId="2" animBg="1"/>
      <p:bldP spid="284" grpId="0" animBg="1"/>
      <p:bldP spid="284" grpId="1" animBg="1"/>
      <p:bldP spid="284" grpId="2" animBg="1"/>
      <p:bldP spid="286" grpId="0" animBg="1"/>
      <p:bldP spid="286" grpId="1" animBg="1"/>
      <p:bldP spid="286" grpId="2" animBg="1"/>
      <p:bldP spid="288" grpId="0" animBg="1"/>
      <p:bldP spid="288" grpId="1" animBg="1"/>
      <p:bldP spid="288" grpId="2" animBg="1"/>
      <p:bldP spid="290" grpId="0" animBg="1"/>
      <p:bldP spid="290" grpId="1" animBg="1"/>
      <p:bldP spid="290" grpId="2" animBg="1"/>
      <p:bldP spid="292" grpId="0" animBg="1"/>
      <p:bldP spid="292" grpId="1" animBg="1"/>
      <p:bldP spid="292" grpId="2" animBg="1"/>
      <p:bldP spid="294" grpId="0" animBg="1"/>
      <p:bldP spid="294" grpId="1" animBg="1"/>
      <p:bldP spid="294" grpId="2" animBg="1"/>
      <p:bldP spid="296" grpId="0" animBg="1"/>
      <p:bldP spid="296" grpId="1" animBg="1"/>
      <p:bldP spid="296" grpId="2" animBg="1"/>
      <p:bldP spid="298" grpId="0" animBg="1"/>
      <p:bldP spid="298" grpId="1" animBg="1"/>
      <p:bldP spid="298" grpId="2" animBg="1"/>
      <p:bldP spid="300" grpId="0" animBg="1"/>
      <p:bldP spid="300" grpId="1" animBg="1"/>
      <p:bldP spid="300" grpId="2" animBg="1"/>
      <p:bldP spid="302" grpId="0" animBg="1"/>
      <p:bldP spid="302" grpId="1" animBg="1"/>
      <p:bldP spid="302" grpId="2" animBg="1"/>
      <p:bldP spid="304" grpId="0" animBg="1"/>
      <p:bldP spid="304" grpId="1" animBg="1"/>
      <p:bldP spid="304" grpId="2" animBg="1"/>
      <p:bldP spid="306" grpId="0" animBg="1"/>
      <p:bldP spid="306" grpId="1" animBg="1"/>
      <p:bldP spid="306" grpId="2" animBg="1"/>
      <p:bldP spid="308" grpId="0" animBg="1"/>
      <p:bldP spid="308" grpId="1" animBg="1"/>
      <p:bldP spid="308" grpId="2" animBg="1"/>
      <p:bldP spid="310" grpId="0" animBg="1"/>
      <p:bldP spid="310" grpId="1" animBg="1"/>
      <p:bldP spid="310" grpId="2" animBg="1"/>
      <p:bldP spid="312" grpId="0" animBg="1"/>
      <p:bldP spid="312" grpId="1" animBg="1"/>
      <p:bldP spid="312" grpId="2" animBg="1"/>
      <p:bldP spid="314" grpId="0" animBg="1"/>
      <p:bldP spid="314" grpId="1" animBg="1"/>
      <p:bldP spid="314" grpId="2" animBg="1"/>
      <p:bldP spid="107" grpId="0" animBg="1"/>
      <p:bldP spid="107" grpId="1" animBg="1"/>
      <p:bldP spid="107" grpId="2" animBg="1"/>
      <p:bldP spid="108" grpId="1" animBg="1"/>
      <p:bldP spid="108" grpId="2" animBg="1"/>
      <p:bldP spid="108" grpId="3" animBg="1"/>
      <p:bldP spid="109" grpId="1" animBg="1"/>
      <p:bldP spid="109" grpId="2" animBg="1"/>
      <p:bldP spid="109" grpId="3" animBg="1"/>
      <p:bldP spid="110" grpId="1" animBg="1"/>
      <p:bldP spid="110" grpId="2" animBg="1"/>
      <p:bldP spid="110" grpId="3" animBg="1"/>
      <p:bldP spid="111" grpId="1" animBg="1"/>
      <p:bldP spid="111" grpId="2" animBg="1"/>
      <p:bldP spid="111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8D76-3E88-46CC-B908-07422211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Why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83-38B6-4238-9ACC-CB813BFC9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“Driver Drowsiness Detection is a vehicle  safety technology to help prevent accidents caused by </a:t>
            </a:r>
          </a:p>
          <a:p>
            <a:pPr marL="0" indent="0" algn="ctr">
              <a:buNone/>
            </a:pPr>
            <a:r>
              <a:rPr lang="en-US" dirty="0"/>
              <a:t>driver drowsiness”</a:t>
            </a:r>
          </a:p>
          <a:p>
            <a:r>
              <a:rPr lang="en-US" dirty="0"/>
              <a:t>National Highway Traffic Safety Administration – </a:t>
            </a:r>
            <a:r>
              <a:rPr lang="en-US" b="1" dirty="0">
                <a:solidFill>
                  <a:srgbClr val="FFC000"/>
                </a:solidFill>
              </a:rPr>
              <a:t>one million</a:t>
            </a:r>
            <a:r>
              <a:rPr lang="en-US" dirty="0"/>
              <a:t> crashes involve drowsy driving a year (</a:t>
            </a:r>
            <a:r>
              <a:rPr lang="en-US" dirty="0">
                <a:hlinkClick r:id="rId3"/>
              </a:rPr>
              <a:t>NSC</a:t>
            </a:r>
            <a:r>
              <a:rPr lang="en-US" dirty="0"/>
              <a:t>)</a:t>
            </a:r>
          </a:p>
          <a:p>
            <a:r>
              <a:rPr lang="en-US" dirty="0"/>
              <a:t>AAA Foundation for Traffic Safety – </a:t>
            </a:r>
            <a:r>
              <a:rPr lang="en-US" b="1" dirty="0">
                <a:solidFill>
                  <a:srgbClr val="FFC000"/>
                </a:solidFill>
              </a:rPr>
              <a:t>328,000</a:t>
            </a:r>
            <a:r>
              <a:rPr lang="en-US" dirty="0"/>
              <a:t> drowsy crashes every year (</a:t>
            </a:r>
            <a:r>
              <a:rPr lang="en-US" dirty="0">
                <a:hlinkClick r:id="rId4"/>
              </a:rPr>
              <a:t>NSC</a:t>
            </a:r>
            <a:r>
              <a:rPr lang="en-US" dirty="0"/>
              <a:t>)</a:t>
            </a:r>
          </a:p>
          <a:p>
            <a:r>
              <a:rPr lang="en-US" dirty="0"/>
              <a:t>Lack of a real time monitoring system costs precious lives, costs </a:t>
            </a:r>
            <a:r>
              <a:rPr lang="en-US" b="1" dirty="0">
                <a:solidFill>
                  <a:srgbClr val="FFC000"/>
                </a:solidFill>
              </a:rPr>
              <a:t>$109 billions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hlinkClick r:id="rId5" action="ppaction://hlinkfile"/>
              </a:rPr>
              <a:t>NSC</a:t>
            </a:r>
            <a:r>
              <a:rPr lang="en-US" dirty="0"/>
              <a:t>)</a:t>
            </a:r>
          </a:p>
          <a:p>
            <a:r>
              <a:rPr lang="en-US" dirty="0"/>
              <a:t>Effective utilization of valuable resources</a:t>
            </a:r>
          </a:p>
          <a:p>
            <a:r>
              <a:rPr lang="en-US" dirty="0"/>
              <a:t>Safety, comfort and confidence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29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D8C66-EF9B-405D-83A0-D7207BE0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95" y="2205037"/>
            <a:ext cx="2562225" cy="2552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E34EE-337D-4EB3-A3E2-7E6E6352C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39" y="2205037"/>
            <a:ext cx="2552700" cy="24479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6C2FD8-3D63-45F1-986D-70782E7033EA}"/>
              </a:ext>
            </a:extLst>
          </p:cNvPr>
          <p:cNvCxnSpPr>
            <a:stCxn id="5" idx="3"/>
          </p:cNvCxnSpPr>
          <p:nvPr/>
        </p:nvCxnSpPr>
        <p:spPr>
          <a:xfrm flipV="1">
            <a:off x="3825020" y="3481386"/>
            <a:ext cx="7792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42DD76-B50C-4ECE-A90E-772548276BA8}"/>
              </a:ext>
            </a:extLst>
          </p:cNvPr>
          <p:cNvSpPr txBox="1"/>
          <p:nvPr/>
        </p:nvSpPr>
        <p:spPr>
          <a:xfrm>
            <a:off x="1099038" y="984738"/>
            <a:ext cx="104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detection Filter technique to highlight horizontal and angled lines and lower importance of vertical lines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38F3DE-C1DB-4CE1-AE19-0104983F3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265" y="2665349"/>
            <a:ext cx="1362075" cy="158005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AA8F89-EBCA-4530-875B-784C08C076B2}"/>
              </a:ext>
            </a:extLst>
          </p:cNvPr>
          <p:cNvCxnSpPr>
            <a:cxnSpLocks/>
          </p:cNvCxnSpPr>
          <p:nvPr/>
        </p:nvCxnSpPr>
        <p:spPr>
          <a:xfrm flipV="1">
            <a:off x="5196254" y="3455376"/>
            <a:ext cx="2203941" cy="26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18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">
            <a:extLst>
              <a:ext uri="{FF2B5EF4-FFF2-40B4-BE49-F238E27FC236}">
                <a16:creationId xmlns:a16="http://schemas.microsoft.com/office/drawing/2014/main" id="{1C3BA360-B6D4-40F0-8923-8C003736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19" y="1457226"/>
            <a:ext cx="6363251" cy="425994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B448F8-F278-4A3A-B959-115DBD569FB6}"/>
              </a:ext>
            </a:extLst>
          </p:cNvPr>
          <p:cNvGraphicFramePr>
            <a:graphicFrameLocks noGrp="1"/>
          </p:cNvGraphicFramePr>
          <p:nvPr/>
        </p:nvGraphicFramePr>
        <p:xfrm>
          <a:off x="5629719" y="1457226"/>
          <a:ext cx="6363250" cy="4259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6325">
                  <a:extLst>
                    <a:ext uri="{9D8B030D-6E8A-4147-A177-3AD203B41FA5}">
                      <a16:colId xmlns:a16="http://schemas.microsoft.com/office/drawing/2014/main" val="1835377647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04151407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44087485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6360515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4527180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6895892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45466421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25779979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47046099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232501675"/>
                    </a:ext>
                  </a:extLst>
                </a:gridCol>
              </a:tblGrid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24007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7156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30658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78406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0338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16113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544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258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1C67B1-3787-4BB2-A9BA-4FF8F6378570}"/>
              </a:ext>
            </a:extLst>
          </p:cNvPr>
          <p:cNvSpPr txBox="1"/>
          <p:nvPr/>
        </p:nvSpPr>
        <p:spPr>
          <a:xfrm>
            <a:off x="111018" y="94845"/>
            <a:ext cx="314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Pretend 3 </a:t>
            </a:r>
            <a:r>
              <a:rPr lang="en-US" dirty="0" err="1"/>
              <a:t>Haar</a:t>
            </a:r>
            <a:r>
              <a:rPr lang="en-US" dirty="0"/>
              <a:t> like features to capture eyes, nose, mouth.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903C66F-0A60-4628-BF58-F377D6641D39}"/>
              </a:ext>
            </a:extLst>
          </p:cNvPr>
          <p:cNvGrpSpPr/>
          <p:nvPr/>
        </p:nvGrpSpPr>
        <p:grpSpPr>
          <a:xfrm>
            <a:off x="2852077" y="94845"/>
            <a:ext cx="1285941" cy="1143000"/>
            <a:chOff x="8894737" y="2101122"/>
            <a:chExt cx="1285941" cy="1143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57CDCED-6FE1-406D-BDB7-B430A5E1B23E}"/>
                </a:ext>
              </a:extLst>
            </p:cNvPr>
            <p:cNvSpPr/>
            <p:nvPr/>
          </p:nvSpPr>
          <p:spPr>
            <a:xfrm>
              <a:off x="9037678" y="2101122"/>
              <a:ext cx="1143000" cy="1143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F5C20C-A171-453F-9A16-90B11943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259898" y="2317318"/>
              <a:ext cx="184554" cy="2445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6A7187-8816-43D9-A2DF-65C9A3ED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0601" y="2568597"/>
              <a:ext cx="235617" cy="208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68F7F5-4743-4FC6-813A-385993178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0601" y="2813397"/>
              <a:ext cx="235617" cy="21114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5F16D2-EC3B-496E-8A69-3B60DA254AA0}"/>
                </a:ext>
              </a:extLst>
            </p:cNvPr>
            <p:cNvGrpSpPr/>
            <p:nvPr/>
          </p:nvGrpSpPr>
          <p:grpSpPr>
            <a:xfrm>
              <a:off x="9609178" y="2607068"/>
              <a:ext cx="128488" cy="131108"/>
              <a:chOff x="9284677" y="3956538"/>
              <a:chExt cx="274320" cy="27432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F7F7A24-0AD8-4F03-A2F4-6C6CEFE96E85}"/>
                  </a:ext>
                </a:extLst>
              </p:cNvPr>
              <p:cNvSpPr/>
              <p:nvPr/>
            </p:nvSpPr>
            <p:spPr>
              <a:xfrm>
                <a:off x="9284677" y="3956538"/>
                <a:ext cx="274320" cy="27432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0D01B98-85B3-43EC-A818-D2C95FB5EEFE}"/>
                  </a:ext>
                </a:extLst>
              </p:cNvPr>
              <p:cNvCxnSpPr>
                <a:stCxn id="10" idx="2"/>
                <a:endCxn id="10" idx="6"/>
              </p:cNvCxnSpPr>
              <p:nvPr/>
            </p:nvCxnSpPr>
            <p:spPr>
              <a:xfrm>
                <a:off x="9284677" y="4093698"/>
                <a:ext cx="274320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835B0DD-4FA4-4A41-96C8-4D2F66E880E3}"/>
                  </a:ext>
                </a:extLst>
              </p:cNvPr>
              <p:cNvCxnSpPr>
                <a:stCxn id="10" idx="0"/>
                <a:endCxn id="10" idx="4"/>
              </p:cNvCxnSpPr>
              <p:nvPr/>
            </p:nvCxnSpPr>
            <p:spPr>
              <a:xfrm>
                <a:off x="9421837" y="3956538"/>
                <a:ext cx="0" cy="27432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5ED2500-F0A4-472B-BF01-A2B75F7851CA}"/>
                </a:ext>
              </a:extLst>
            </p:cNvPr>
            <p:cNvCxnSpPr>
              <a:cxnSpLocks/>
              <a:stCxn id="9" idx="0"/>
              <a:endCxn id="10" idx="1"/>
            </p:cNvCxnSpPr>
            <p:nvPr/>
          </p:nvCxnSpPr>
          <p:spPr>
            <a:xfrm>
              <a:off x="9474427" y="2439570"/>
              <a:ext cx="153568" cy="186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D9BCC6-20FB-4CB8-8D70-52A45480AF51}"/>
                </a:ext>
              </a:extLst>
            </p:cNvPr>
            <p:cNvCxnSpPr>
              <a:stCxn id="4" idx="3"/>
              <a:endCxn id="10" idx="2"/>
            </p:cNvCxnSpPr>
            <p:nvPr/>
          </p:nvCxnSpPr>
          <p:spPr>
            <a:xfrm flipV="1">
              <a:off x="9476219" y="2672622"/>
              <a:ext cx="132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E591F5-B7A0-452B-914E-ADDAFFEC25EA}"/>
                </a:ext>
              </a:extLst>
            </p:cNvPr>
            <p:cNvCxnSpPr>
              <a:cxnSpLocks/>
              <a:stCxn id="7" idx="3"/>
              <a:endCxn id="10" idx="3"/>
            </p:cNvCxnSpPr>
            <p:nvPr/>
          </p:nvCxnSpPr>
          <p:spPr>
            <a:xfrm flipV="1">
              <a:off x="9476219" y="2718976"/>
              <a:ext cx="151776" cy="1999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48BCD4-6ABA-4FEE-BB73-9EC2080DD1F6}"/>
                </a:ext>
              </a:extLst>
            </p:cNvPr>
            <p:cNvSpPr/>
            <p:nvPr/>
          </p:nvSpPr>
          <p:spPr>
            <a:xfrm>
              <a:off x="9887825" y="2607068"/>
              <a:ext cx="128488" cy="131108"/>
            </a:xfrm>
            <a:prstGeom prst="ellipse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  <a:endParaRPr lang="en-US" sz="16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E69EF25-FABA-4E9B-86AA-92E710FE2383}"/>
                </a:ext>
              </a:extLst>
            </p:cNvPr>
            <p:cNvCxnSpPr>
              <a:stCxn id="10" idx="6"/>
              <a:endCxn id="29" idx="2"/>
            </p:cNvCxnSpPr>
            <p:nvPr/>
          </p:nvCxnSpPr>
          <p:spPr>
            <a:xfrm>
              <a:off x="9737667" y="2672622"/>
              <a:ext cx="1501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D1CEC8-2807-4274-8566-229535D233DD}"/>
                </a:ext>
              </a:extLst>
            </p:cNvPr>
            <p:cNvCxnSpPr>
              <a:cxnSpLocks/>
              <a:stCxn id="29" idx="6"/>
              <a:endCxn id="49" idx="6"/>
            </p:cNvCxnSpPr>
            <p:nvPr/>
          </p:nvCxnSpPr>
          <p:spPr>
            <a:xfrm>
              <a:off x="10016313" y="2672622"/>
              <a:ext cx="1643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5E03F5-0389-4B39-9074-2FC630E810F8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8894737" y="2672622"/>
              <a:ext cx="345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10CD9F-33A8-4AA1-B533-B3040A3381AB}"/>
                </a:ext>
              </a:extLst>
            </p:cNvPr>
            <p:cNvCxnSpPr>
              <a:cxnSpLocks/>
              <a:stCxn id="49" idx="2"/>
              <a:endCxn id="9" idx="2"/>
            </p:cNvCxnSpPr>
            <p:nvPr/>
          </p:nvCxnSpPr>
          <p:spPr>
            <a:xfrm flipV="1">
              <a:off x="9037678" y="2439571"/>
              <a:ext cx="192245" cy="23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30BEC12-359A-4B52-A282-925CC7EA8BB6}"/>
                </a:ext>
              </a:extLst>
            </p:cNvPr>
            <p:cNvCxnSpPr>
              <a:cxnSpLocks/>
              <a:stCxn id="49" idx="2"/>
              <a:endCxn id="7" idx="1"/>
            </p:cNvCxnSpPr>
            <p:nvPr/>
          </p:nvCxnSpPr>
          <p:spPr>
            <a:xfrm>
              <a:off x="9037678" y="2672622"/>
              <a:ext cx="202923" cy="246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1FB01CF-B169-4485-8B64-3E26D3FA4956}"/>
              </a:ext>
            </a:extLst>
          </p:cNvPr>
          <p:cNvGrpSpPr/>
          <p:nvPr/>
        </p:nvGrpSpPr>
        <p:grpSpPr>
          <a:xfrm>
            <a:off x="3566518" y="262233"/>
            <a:ext cx="2063201" cy="1194993"/>
            <a:chOff x="3566518" y="262233"/>
            <a:chExt cx="2063201" cy="119499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E7ED9B-014F-4B42-B58F-B525B8032B32}"/>
                </a:ext>
              </a:extLst>
            </p:cNvPr>
            <p:cNvCxnSpPr>
              <a:stCxn id="49" idx="7"/>
            </p:cNvCxnSpPr>
            <p:nvPr/>
          </p:nvCxnSpPr>
          <p:spPr>
            <a:xfrm>
              <a:off x="3970630" y="262233"/>
              <a:ext cx="1659089" cy="119499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E3A553-8B2A-4822-B03E-B27F189D9376}"/>
                </a:ext>
              </a:extLst>
            </p:cNvPr>
            <p:cNvCxnSpPr>
              <a:stCxn id="49" idx="4"/>
            </p:cNvCxnSpPr>
            <p:nvPr/>
          </p:nvCxnSpPr>
          <p:spPr>
            <a:xfrm>
              <a:off x="3566518" y="1237845"/>
              <a:ext cx="2063201" cy="21938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DF730DB-1D40-49FE-ABCE-9B60B8A48C62}"/>
              </a:ext>
            </a:extLst>
          </p:cNvPr>
          <p:cNvSpPr txBox="1"/>
          <p:nvPr/>
        </p:nvSpPr>
        <p:spPr>
          <a:xfrm>
            <a:off x="7420003" y="0"/>
            <a:ext cx="3145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watch the algorithm visually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A33517-EC6A-4A54-9932-719CDF2E6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828" y="1468151"/>
            <a:ext cx="592415" cy="49728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407AC3C-10AF-49F1-914D-71E57E5F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52" y="2016376"/>
            <a:ext cx="548640" cy="4972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41A117B-560B-4B16-9944-3862CE240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052" y="2014556"/>
            <a:ext cx="570149" cy="49910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1848688-D2BC-46C5-A202-9745945699B9}"/>
              </a:ext>
            </a:extLst>
          </p:cNvPr>
          <p:cNvSpPr txBox="1"/>
          <p:nvPr/>
        </p:nvSpPr>
        <p:spPr>
          <a:xfrm>
            <a:off x="5934796" y="976235"/>
            <a:ext cx="1661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No Match!</a:t>
            </a:r>
            <a:r>
              <a:rPr lang="en-US" sz="1100" dirty="0"/>
              <a:t> Scan next one.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91A9A8-191F-474F-B2B9-0D3057BCBFD0}"/>
              </a:ext>
            </a:extLst>
          </p:cNvPr>
          <p:cNvSpPr txBox="1"/>
          <p:nvPr/>
        </p:nvSpPr>
        <p:spPr>
          <a:xfrm>
            <a:off x="8019404" y="976235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Found Match!</a:t>
            </a:r>
          </a:p>
        </p:txBody>
      </p:sp>
    </p:spTree>
    <p:extLst>
      <p:ext uri="{BB962C8B-B14F-4D97-AF65-F5344CB8AC3E}">
        <p14:creationId xmlns:p14="http://schemas.microsoft.com/office/powerpoint/2010/main" val="25709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5195 -1.48148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95 -1.48148E-6 L 0.10391 -1.48148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3" presetClass="entr" presetSubtype="16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91 -1.48148E-6 L 0.15651 -1.48148E-6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5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651 -7.40741E-7 L 0.20886 -1.48148E-6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53" presetClass="entr" presetSubtype="16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"/>
                            </p:stCondLst>
                            <p:childTnLst>
                              <p:par>
                                <p:cTn id="1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5 2.59259E-6 L 0.26133 -1.48148E-6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0"/>
                            </p:stCondLst>
                            <p:childTnLst>
                              <p:par>
                                <p:cTn id="142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0"/>
                            </p:stCondLst>
                            <p:childTnLst>
                              <p:par>
                                <p:cTn id="14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00"/>
                            </p:stCondLst>
                            <p:childTnLst>
                              <p:par>
                                <p:cTn id="1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500"/>
                            </p:stCondLst>
                            <p:childTnLst>
                              <p:par>
                                <p:cTn id="154" presetID="53" presetClass="entr" presetSubtype="16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000"/>
                            </p:stCondLst>
                            <p:childTnLst>
                              <p:par>
                                <p:cTn id="1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33 2.59259E-6 L 0.31328 -1.48148E-6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6500"/>
                            </p:stCondLst>
                            <p:childTnLst>
                              <p:par>
                                <p:cTn id="163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7000"/>
                            </p:stCondLst>
                            <p:childTnLst>
                              <p:par>
                                <p:cTn id="172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000"/>
                            </p:stCondLst>
                            <p:childTnLst>
                              <p:par>
                                <p:cTn id="175" presetID="53" presetClass="entr" presetSubtype="16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500"/>
                            </p:stCondLst>
                            <p:childTnLst>
                              <p:par>
                                <p:cTn id="1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28 2.59259E-6 L 0.36511 -1.48148E-6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000"/>
                            </p:stCondLst>
                            <p:childTnLst>
                              <p:par>
                                <p:cTn id="184" presetID="1" presetClass="exit" presetSubtype="0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0"/>
                            </p:stCondLst>
                            <p:childTnLst>
                              <p:par>
                                <p:cTn id="18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8500"/>
                            </p:stCondLst>
                            <p:childTnLst>
                              <p:par>
                                <p:cTn id="193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8500"/>
                            </p:stCondLst>
                            <p:childTnLst>
                              <p:par>
                                <p:cTn id="196" presetID="53" presetClass="entr" presetSubtype="16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000"/>
                            </p:stCondLst>
                            <p:childTnLst>
                              <p:par>
                                <p:cTn id="20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51 -1.76725E-17 L 0.41758 -1.48148E-6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9500"/>
                            </p:stCondLst>
                            <p:childTnLst>
                              <p:par>
                                <p:cTn id="205" presetID="1" presetClass="exit" presetSubtype="0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500"/>
                            </p:stCondLst>
                            <p:childTnLst>
                              <p:par>
                                <p:cTn id="20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4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7" presetID="53" presetClass="entr" presetSubtype="16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58 -1.76725E-17 L 0.4707 -1.48148E-6 " pathEditMode="relative" rAng="0" ptsTypes="AA">
                                      <p:cBhvr>
                                        <p:cTn id="2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6" presetID="1" presetClass="exit" presetSubtype="0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5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8" presetID="53" presetClass="entr" presetSubtype="16" fill="hold" grpId="2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7 -1.48148E-6 L -0.0013 0.08195 " pathEditMode="relative" rAng="0" ptsTypes="AA">
                                      <p:cBhvr>
                                        <p:cTn id="2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07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47" presetID="1" presetClass="exit" presetSubtype="0" fill="hold" grpId="2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6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9" presetID="53" presetClass="entr" presetSubtype="16" fill="hold" grpId="3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8195 L 0.05195 0.08079 " pathEditMode="relative" rAng="0" ptsTypes="AA">
                                      <p:cBhvr>
                                        <p:cTn id="2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8" presetID="1" presetClass="exit" presetSubtype="0" fill="hold" grpId="3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4500"/>
                            </p:stCondLst>
                            <p:childTnLst>
                              <p:par>
                                <p:cTn id="277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0" presetID="53" presetClass="entr" presetSubtype="16" fill="hold" grpId="3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8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95 0.08079 L 0.10443 0.08079 " pathEditMode="relative" rAng="0" ptsTypes="AA">
                                      <p:cBhvr>
                                        <p:cTn id="2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89" presetID="1" presetClass="exit" presetSubtype="0" fill="hold" grpId="3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30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5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74" grpId="0"/>
      <p:bldP spid="74" grpId="1"/>
      <p:bldP spid="74" grpId="2"/>
      <p:bldP spid="74" grpId="3"/>
      <p:bldP spid="74" grpId="4"/>
      <p:bldP spid="74" grpId="5"/>
      <p:bldP spid="74" grpId="6"/>
      <p:bldP spid="74" grpId="7"/>
      <p:bldP spid="74" grpId="8"/>
      <p:bldP spid="74" grpId="9"/>
      <p:bldP spid="74" grpId="10"/>
      <p:bldP spid="74" grpId="11"/>
      <p:bldP spid="74" grpId="12"/>
      <p:bldP spid="74" grpId="13"/>
      <p:bldP spid="74" grpId="14"/>
      <p:bldP spid="74" grpId="15"/>
      <p:bldP spid="74" grpId="16"/>
      <p:bldP spid="74" grpId="17"/>
      <p:bldP spid="74" grpId="18"/>
      <p:bldP spid="74" grpId="19"/>
      <p:bldP spid="74" grpId="20"/>
      <p:bldP spid="74" grpId="21"/>
      <p:bldP spid="74" grpId="22"/>
      <p:bldP spid="74" grpId="23"/>
      <p:bldP spid="74" grpId="24"/>
      <p:bldP spid="74" grpId="25"/>
      <p:bldP spid="74" grpId="26"/>
      <p:bldP spid="74" grpId="27"/>
      <p:bldP spid="74" grpId="28"/>
      <p:bldP spid="74" grpId="29"/>
      <p:bldP spid="74" grpId="30"/>
      <p:bldP spid="74" grpId="31"/>
      <p:bldP spid="74" grpId="32"/>
      <p:bldP spid="74" grpId="33"/>
      <p:bldP spid="74" grpId="34"/>
      <p:bldP spid="74" grpId="35"/>
      <p:bldP spid="75" grpId="0"/>
      <p:bldP spid="75" grpId="1"/>
      <p:bldP spid="75" grpId="2"/>
      <p:bldP spid="75" grpId="3"/>
      <p:bldP spid="75" grpId="4"/>
      <p:bldP spid="75" grpId="5"/>
      <p:bldP spid="75" grpId="6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">
            <a:extLst>
              <a:ext uri="{FF2B5EF4-FFF2-40B4-BE49-F238E27FC236}">
                <a16:creationId xmlns:a16="http://schemas.microsoft.com/office/drawing/2014/main" id="{1C3BA360-B6D4-40F0-8923-8C003736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68" y="1491530"/>
            <a:ext cx="6363251" cy="425994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B448F8-F278-4A3A-B959-115DBD569FB6}"/>
              </a:ext>
            </a:extLst>
          </p:cNvPr>
          <p:cNvGraphicFramePr>
            <a:graphicFrameLocks noGrp="1"/>
          </p:cNvGraphicFramePr>
          <p:nvPr/>
        </p:nvGraphicFramePr>
        <p:xfrm>
          <a:off x="1959868" y="1491530"/>
          <a:ext cx="6363250" cy="4259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6325">
                  <a:extLst>
                    <a:ext uri="{9D8B030D-6E8A-4147-A177-3AD203B41FA5}">
                      <a16:colId xmlns:a16="http://schemas.microsoft.com/office/drawing/2014/main" val="1835377647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04151407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44087485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6360515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45271801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2868958924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45466421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3625779979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470460998"/>
                    </a:ext>
                  </a:extLst>
                </a:gridCol>
                <a:gridCol w="636325">
                  <a:extLst>
                    <a:ext uri="{9D8B030D-6E8A-4147-A177-3AD203B41FA5}">
                      <a16:colId xmlns:a16="http://schemas.microsoft.com/office/drawing/2014/main" val="1232501675"/>
                    </a:ext>
                  </a:extLst>
                </a:gridCol>
              </a:tblGrid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424007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7156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306589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78406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740338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616113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4544"/>
                  </a:ext>
                </a:extLst>
              </a:tr>
              <a:tr h="5324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258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3F5C20C-A171-453F-9A16-90B11943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37548" y="1461974"/>
            <a:ext cx="441547" cy="596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016326-96EC-4501-8323-D0B987EE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867" y="1491527"/>
            <a:ext cx="601579" cy="507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8221C5E-0A9B-47AE-90B8-771CC1C7BA9E}"/>
              </a:ext>
            </a:extLst>
          </p:cNvPr>
          <p:cNvSpPr txBox="1"/>
          <p:nvPr/>
        </p:nvSpPr>
        <p:spPr>
          <a:xfrm>
            <a:off x="1753321" y="1098133"/>
            <a:ext cx="620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us watch how the </a:t>
            </a:r>
            <a:r>
              <a:rPr lang="en-US" dirty="0">
                <a:solidFill>
                  <a:schemeClr val="accent3"/>
                </a:solidFill>
              </a:rPr>
              <a:t>first</a:t>
            </a:r>
            <a:r>
              <a:rPr lang="en-US" dirty="0"/>
              <a:t> kernel (</a:t>
            </a:r>
            <a:r>
              <a:rPr lang="en-US" dirty="0" err="1"/>
              <a:t>haar</a:t>
            </a:r>
            <a:r>
              <a:rPr lang="en-US" dirty="0"/>
              <a:t> like edge detection) slides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1D7FD-84A7-4730-9D5B-361CF2E2333C}"/>
              </a:ext>
            </a:extLst>
          </p:cNvPr>
          <p:cNvSpPr txBox="1"/>
          <p:nvPr/>
        </p:nvSpPr>
        <p:spPr>
          <a:xfrm>
            <a:off x="8611320" y="2467342"/>
            <a:ext cx="1259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watch the </a:t>
            </a:r>
            <a:r>
              <a:rPr lang="en-US" dirty="0">
                <a:solidFill>
                  <a:schemeClr val="accent3"/>
                </a:solidFill>
              </a:rPr>
              <a:t>second</a:t>
            </a:r>
            <a:r>
              <a:rPr lang="en-US" dirty="0"/>
              <a:t> kernel (</a:t>
            </a:r>
            <a:r>
              <a:rPr lang="en-US" dirty="0" err="1"/>
              <a:t>haar</a:t>
            </a:r>
            <a:r>
              <a:rPr lang="en-US" dirty="0"/>
              <a:t> like edge detection) slides</a:t>
            </a:r>
          </a:p>
        </p:txBody>
      </p:sp>
    </p:spTree>
    <p:extLst>
      <p:ext uri="{BB962C8B-B14F-4D97-AF65-F5344CB8AC3E}">
        <p14:creationId xmlns:p14="http://schemas.microsoft.com/office/powerpoint/2010/main" val="50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4694 0.00185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6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6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039 0.07778 " pathEditMode="relative" rAng="0" ptsTypes="AA">
                                      <p:cBhvr>
                                        <p:cTn id="1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7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8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7778 L 0.47278 0.07662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3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69 0.15255 " pathEditMode="relative" rAng="0" ptsTypes="AA">
                                      <p:cBhvr>
                                        <p:cTn id="3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6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15255 L 0.4707 0.15371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1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2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04 0.23102 " pathEditMode="relative" rAng="0" ptsTypes="AA">
                                      <p:cBhvr>
                                        <p:cTn id="43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3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34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23102 L 0.4707 0.23334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9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69 0.31297 " pathEditMode="relative" rAng="0" ptsTypes="AA">
                                      <p:cBhvr>
                                        <p:cTn id="5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1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2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31297 L 0.47213 0.3081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7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8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69 0.38889 " pathEditMode="relative" rAng="0" ptsTypes="AA">
                                      <p:cBhvr>
                                        <p:cTn id="6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9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38888 L 0.47148 0.38773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5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6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04 0.46621 " pathEditMode="relative" rAng="0" ptsTypes="AA">
                                      <p:cBhvr>
                                        <p:cTn id="7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67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80"/>
                            </p:stCondLst>
                            <p:childTnLst>
                              <p:par>
                                <p:cTn id="8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46621 L 0.47148 0.46621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5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43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40"/>
                            </p:stCondLst>
                            <p:childTnLst>
                              <p:par>
                                <p:cTn id="9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169 0.54329 " pathEditMode="relative" rAng="0" ptsTypes="AA">
                                      <p:cBhvr>
                                        <p:cTn id="9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45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46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54329 L 0.47148 0.54329 " pathEditMode="relative" rAng="0" ptsTypes="AA">
                                      <p:cBhvr>
                                        <p:cTn id="9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21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4694 0.00185 " pathEditMode="relative" rAng="0" ptsTypes="AA">
                                      <p:cBhvr>
                                        <p:cTn id="1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6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760"/>
                            </p:stCondLst>
                            <p:childTnLst>
                              <p:par>
                                <p:cTn id="1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039 0.07778 " pathEditMode="relative" rAng="0" ptsTypes="AA">
                                      <p:cBhvr>
                                        <p:cTn id="11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77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780"/>
                            </p:stCondLst>
                            <p:childTnLst>
                              <p:par>
                                <p:cTn id="1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7778 L 0.47278 0.07662 " pathEditMode="relative" rAng="0" ptsTypes="AA">
                                      <p:cBhvr>
                                        <p:cTn id="1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30"/>
                            </p:stCondLst>
                            <p:childTnLst>
                              <p:par>
                                <p:cTn id="1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40"/>
                            </p:stCondLst>
                            <p:childTnLst>
                              <p:par>
                                <p:cTn id="1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69 0.15254 " pathEditMode="relative" rAng="0" ptsTypes="AA">
                                      <p:cBhvr>
                                        <p:cTn id="13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5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6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15254 L 0.4707 0.1537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5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31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320"/>
                            </p:stCondLst>
                            <p:childTnLst>
                              <p:par>
                                <p:cTn id="1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04 0.23102 " pathEditMode="relative" rAng="0" ptsTypes="AA">
                                      <p:cBhvr>
                                        <p:cTn id="14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3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340"/>
                            </p:stCondLst>
                            <p:childTnLst>
                              <p:par>
                                <p:cTn id="1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23102 L 0.4707 0.23333 " pathEditMode="relative" rAng="0" ptsTypes="AA">
                                      <p:cBhvr>
                                        <p:cTn id="14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9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100"/>
                            </p:stCondLst>
                            <p:childTnLst>
                              <p:par>
                                <p:cTn id="1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69 0.31296 " pathEditMode="relative" rAng="0" ptsTypes="AA">
                                      <p:cBhvr>
                                        <p:cTn id="15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11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120"/>
                            </p:stCondLst>
                            <p:childTnLst>
                              <p:par>
                                <p:cTn id="1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31296 L 0.47213 0.3081 " pathEditMode="relative" rAng="0" ptsTypes="AA">
                                      <p:cBhvr>
                                        <p:cTn id="16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87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880"/>
                            </p:stCondLst>
                            <p:childTnLst>
                              <p:par>
                                <p:cTn id="1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69 0.38889 " pathEditMode="relative" rAng="0" ptsTypes="AA">
                                      <p:cBhvr>
                                        <p:cTn id="16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89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900"/>
                            </p:stCondLst>
                            <p:childTnLst>
                              <p:par>
                                <p:cTn id="1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38889 L 0.47148 0.38773 " pathEditMode="relative" rAng="0" ptsTypes="AA">
                                      <p:cBhvr>
                                        <p:cTn id="17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65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660"/>
                            </p:stCondLst>
                            <p:childTnLst>
                              <p:par>
                                <p:cTn id="1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04 0.4662 " pathEditMode="relative" rAng="0" ptsTypes="AA">
                                      <p:cBhvr>
                                        <p:cTn id="17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7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680"/>
                            </p:stCondLst>
                            <p:childTnLst>
                              <p:par>
                                <p:cTn id="18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4662 L 0.47148 0.4662 " pathEditMode="relative" rAng="0" ptsTypes="AA">
                                      <p:cBhvr>
                                        <p:cTn id="18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43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7440"/>
                            </p:stCondLst>
                            <p:childTnLst>
                              <p:par>
                                <p:cTn id="19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0169 0.54329 " pathEditMode="relative" rAng="0" ptsTypes="AA">
                                      <p:cBhvr>
                                        <p:cTn id="19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45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7460"/>
                            </p:stCondLst>
                            <p:childTnLst>
                              <p:par>
                                <p:cTn id="1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54329 L 0.47148 0.54329 " pathEditMode="relative" rAng="0" ptsTypes="AA">
                                      <p:cBhvr>
                                        <p:cTn id="19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10"/>
                            </p:stCondLst>
                            <p:childTnLst>
                              <p:par>
                                <p:cTn id="1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B533E4-9F6C-4469-9F2A-41B25C7BB026}"/>
              </a:ext>
            </a:extLst>
          </p:cNvPr>
          <p:cNvSpPr txBox="1"/>
          <p:nvPr/>
        </p:nvSpPr>
        <p:spPr>
          <a:xfrm>
            <a:off x="1040871" y="872028"/>
            <a:ext cx="385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us see how pattern matching works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E407CE-25EA-4C5B-B819-207B29E72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612722"/>
              </p:ext>
            </p:extLst>
          </p:nvPr>
        </p:nvGraphicFramePr>
        <p:xfrm>
          <a:off x="1382696" y="3304298"/>
          <a:ext cx="1711852" cy="163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963">
                  <a:extLst>
                    <a:ext uri="{9D8B030D-6E8A-4147-A177-3AD203B41FA5}">
                      <a16:colId xmlns:a16="http://schemas.microsoft.com/office/drawing/2014/main" val="76550464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1656544952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526166616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2370006833"/>
                    </a:ext>
                  </a:extLst>
                </a:gridCol>
              </a:tblGrid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420126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37465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758204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9147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188C05-CFB9-439F-880A-98A994D8FAA4}"/>
              </a:ext>
            </a:extLst>
          </p:cNvPr>
          <p:cNvSpPr txBox="1"/>
          <p:nvPr/>
        </p:nvSpPr>
        <p:spPr>
          <a:xfrm>
            <a:off x="1616272" y="2043184"/>
            <a:ext cx="12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intensities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3110C-C897-46DF-B6C5-8E30BB684534}"/>
              </a:ext>
            </a:extLst>
          </p:cNvPr>
          <p:cNvSpPr txBox="1"/>
          <p:nvPr/>
        </p:nvSpPr>
        <p:spPr>
          <a:xfrm>
            <a:off x="4265358" y="2045069"/>
            <a:ext cx="114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Haar</a:t>
            </a:r>
            <a:r>
              <a:rPr lang="en-US" sz="1200" dirty="0"/>
              <a:t> like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C245A-FBCD-411C-9335-6459E9304ADB}"/>
              </a:ext>
            </a:extLst>
          </p:cNvPr>
          <p:cNvSpPr txBox="1"/>
          <p:nvPr/>
        </p:nvSpPr>
        <p:spPr>
          <a:xfrm>
            <a:off x="773252" y="5082895"/>
            <a:ext cx="293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(Sum of dark pixels ~ Sum of bright pixels)/8</a:t>
            </a:r>
          </a:p>
          <a:p>
            <a:r>
              <a:rPr lang="en-US" sz="1200" dirty="0"/>
              <a:t>= (7.2 – .8) / 8 = 6.4 / 8 = 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01C5B4-56D2-41DC-892F-D072E6F6BEEF}"/>
              </a:ext>
            </a:extLst>
          </p:cNvPr>
          <p:cNvSpPr txBox="1"/>
          <p:nvPr/>
        </p:nvSpPr>
        <p:spPr>
          <a:xfrm>
            <a:off x="3602232" y="4292972"/>
            <a:ext cx="26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Sum of dark pixels – Sum of bright pixels</a:t>
            </a:r>
          </a:p>
          <a:p>
            <a:r>
              <a:rPr lang="en-US" sz="1200" dirty="0"/>
              <a:t>= 4 – 0 = 4 / 4 =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1F8089-56EC-4490-A54B-162C3415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21" y="2322068"/>
            <a:ext cx="1143000" cy="419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7FBAD2-62C8-4961-9F0E-9BD495C2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22" y="2341118"/>
            <a:ext cx="1143000" cy="400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E6440B-625B-4705-946A-D14CD7B5F4DA}"/>
              </a:ext>
            </a:extLst>
          </p:cNvPr>
          <p:cNvSpPr txBox="1"/>
          <p:nvPr/>
        </p:nvSpPr>
        <p:spPr>
          <a:xfrm>
            <a:off x="1040871" y="1447125"/>
            <a:ext cx="4654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Our task is to compare an image with a </a:t>
            </a:r>
            <a:r>
              <a:rPr lang="en-US" sz="1200" dirty="0" err="1"/>
              <a:t>Haar</a:t>
            </a:r>
            <a:r>
              <a:rPr lang="en-US" sz="1200" dirty="0"/>
              <a:t> like image as shown below:</a:t>
            </a:r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1AC433D1-E65B-4224-A4BD-351436B05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63801"/>
              </p:ext>
            </p:extLst>
          </p:nvPr>
        </p:nvGraphicFramePr>
        <p:xfrm>
          <a:off x="3983563" y="3304298"/>
          <a:ext cx="1711852" cy="819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963">
                  <a:extLst>
                    <a:ext uri="{9D8B030D-6E8A-4147-A177-3AD203B41FA5}">
                      <a16:colId xmlns:a16="http://schemas.microsoft.com/office/drawing/2014/main" val="76550464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1656544952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526166616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2370006833"/>
                    </a:ext>
                  </a:extLst>
                </a:gridCol>
              </a:tblGrid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20126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0374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AAC7D9D-2599-49A2-A27F-567BD2C644AA}"/>
              </a:ext>
            </a:extLst>
          </p:cNvPr>
          <p:cNvSpPr txBox="1"/>
          <p:nvPr/>
        </p:nvSpPr>
        <p:spPr>
          <a:xfrm>
            <a:off x="2049657" y="5749446"/>
            <a:ext cx="20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i.e. the image matches by 80%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A63E6B-F9D5-483D-B1A7-B4A4938D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626" y="2341118"/>
            <a:ext cx="1143000" cy="4000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A4E5F9-E5CF-48CD-A673-8D0CE3C727D3}"/>
              </a:ext>
            </a:extLst>
          </p:cNvPr>
          <p:cNvSpPr txBox="1"/>
          <p:nvPr/>
        </p:nvSpPr>
        <p:spPr>
          <a:xfrm>
            <a:off x="8039776" y="2043184"/>
            <a:ext cx="1244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intensities</a:t>
            </a:r>
          </a:p>
        </p:txBody>
      </p:sp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8770F37D-779C-4C8D-8656-FCAB1F959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07541"/>
              </p:ext>
            </p:extLst>
          </p:nvPr>
        </p:nvGraphicFramePr>
        <p:xfrm>
          <a:off x="7806200" y="3304298"/>
          <a:ext cx="1711852" cy="163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963">
                  <a:extLst>
                    <a:ext uri="{9D8B030D-6E8A-4147-A177-3AD203B41FA5}">
                      <a16:colId xmlns:a16="http://schemas.microsoft.com/office/drawing/2014/main" val="76550464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1656544952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526166616"/>
                    </a:ext>
                  </a:extLst>
                </a:gridCol>
                <a:gridCol w="427963">
                  <a:extLst>
                    <a:ext uri="{9D8B030D-6E8A-4147-A177-3AD203B41FA5}">
                      <a16:colId xmlns:a16="http://schemas.microsoft.com/office/drawing/2014/main" val="2370006833"/>
                    </a:ext>
                  </a:extLst>
                </a:gridCol>
              </a:tblGrid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420126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37465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758204"/>
                  </a:ext>
                </a:extLst>
              </a:tr>
              <a:tr h="4096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91471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4DEFD6B-CC87-4F7E-B8A6-94B5E9B9586F}"/>
              </a:ext>
            </a:extLst>
          </p:cNvPr>
          <p:cNvSpPr txBox="1"/>
          <p:nvPr/>
        </p:nvSpPr>
        <p:spPr>
          <a:xfrm>
            <a:off x="7196756" y="5082895"/>
            <a:ext cx="293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(Sum of dark pixels ~ Sum of bright pixels)/8</a:t>
            </a:r>
          </a:p>
          <a:p>
            <a:r>
              <a:rPr lang="en-US" sz="1200" dirty="0"/>
              <a:t>= (4 – 4) / 8 = 0 / 8 =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8F9E18-A0C6-41C7-A11F-E6B76CFD52C4}"/>
              </a:ext>
            </a:extLst>
          </p:cNvPr>
          <p:cNvSpPr txBox="1"/>
          <p:nvPr/>
        </p:nvSpPr>
        <p:spPr>
          <a:xfrm>
            <a:off x="7288407" y="5749445"/>
            <a:ext cx="3055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i.e. the image doesn’t match with the pattern.</a:t>
            </a:r>
          </a:p>
        </p:txBody>
      </p:sp>
    </p:spTree>
    <p:extLst>
      <p:ext uri="{BB962C8B-B14F-4D97-AF65-F5344CB8AC3E}">
        <p14:creationId xmlns:p14="http://schemas.microsoft.com/office/powerpoint/2010/main" val="3528730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D383F1-06D8-4E17-BE45-BA8C4BCBD118}"/>
              </a:ext>
            </a:extLst>
          </p:cNvPr>
          <p:cNvSpPr txBox="1"/>
          <p:nvPr/>
        </p:nvSpPr>
        <p:spPr>
          <a:xfrm>
            <a:off x="808111" y="571506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916EB-C698-4BBF-A528-6D3FBACED9C1}"/>
              </a:ext>
            </a:extLst>
          </p:cNvPr>
          <p:cNvSpPr txBox="1"/>
          <p:nvPr/>
        </p:nvSpPr>
        <p:spPr>
          <a:xfrm>
            <a:off x="1088107" y="940838"/>
            <a:ext cx="108237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A neural network model with no hidden layer can represent a linear function or decision.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/>
              <a:t>A feedforward network with a single layer is sufficient to represent any function, but the layer may be infeasibly large and may fail to learn and generalize correctly.</a:t>
            </a:r>
          </a:p>
          <a:p>
            <a:pPr algn="r"/>
            <a:r>
              <a:rPr lang="en-US" sz="1100" dirty="0"/>
              <a:t>— Ian Goodfellow, DLB</a:t>
            </a:r>
          </a:p>
          <a:p>
            <a:pPr algn="just"/>
            <a:r>
              <a:rPr lang="en-US" sz="1100" dirty="0"/>
              <a:t>So, we’ve decided to create two models: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first model with a pair of Convolution and </a:t>
            </a:r>
            <a:r>
              <a:rPr lang="en-US" sz="1100" dirty="0" err="1"/>
              <a:t>MaxPool</a:t>
            </a:r>
            <a:r>
              <a:rPr lang="en-US" sz="1100" dirty="0"/>
              <a:t> layers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second model with three pairs of Convolution and </a:t>
            </a:r>
            <a:r>
              <a:rPr lang="en-US" sz="1100" dirty="0" err="1"/>
              <a:t>MaxPool</a:t>
            </a:r>
            <a:r>
              <a:rPr lang="en-US" sz="1100" dirty="0"/>
              <a:t> layers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Common layers: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Dropout to prevent overfitting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Flatten layer to step down dimensions</a:t>
            </a:r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US" sz="1100" dirty="0"/>
              <a:t>Dense for Full connectivity</a:t>
            </a:r>
          </a:p>
          <a:p>
            <a:pPr algn="just"/>
            <a:r>
              <a:rPr lang="en-US" sz="1100" dirty="0"/>
              <a:t>Study if increase of layers would have any impact in accuracy.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9EABB-52FF-43AF-A605-5EDAE9D6A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8107" y="3592537"/>
            <a:ext cx="3716655" cy="201168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533F8-46CC-44DD-8A05-08258ECB42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60293" y="3589997"/>
            <a:ext cx="5943600" cy="201422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6B41F-8786-455E-896A-DE61B488E99C}"/>
              </a:ext>
            </a:extLst>
          </p:cNvPr>
          <p:cNvSpPr txBox="1"/>
          <p:nvPr/>
        </p:nvSpPr>
        <p:spPr>
          <a:xfrm>
            <a:off x="2436262" y="5620384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Model -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5AB99D-9C4F-4C0B-A304-1A6E59722CFD}"/>
              </a:ext>
            </a:extLst>
          </p:cNvPr>
          <p:cNvSpPr txBox="1"/>
          <p:nvPr/>
        </p:nvSpPr>
        <p:spPr>
          <a:xfrm>
            <a:off x="7783279" y="5621801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Model - II</a:t>
            </a:r>
          </a:p>
        </p:txBody>
      </p:sp>
    </p:spTree>
    <p:extLst>
      <p:ext uri="{BB962C8B-B14F-4D97-AF65-F5344CB8AC3E}">
        <p14:creationId xmlns:p14="http://schemas.microsoft.com/office/powerpoint/2010/main" val="1473802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D383F1-06D8-4E17-BE45-BA8C4BCBD118}"/>
              </a:ext>
            </a:extLst>
          </p:cNvPr>
          <p:cNvSpPr txBox="1"/>
          <p:nvPr/>
        </p:nvSpPr>
        <p:spPr>
          <a:xfrm>
            <a:off x="808111" y="571506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running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CE2FB-6249-46B4-97F0-5871D3CF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45" y="952500"/>
            <a:ext cx="762952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AFB41E-D106-4E39-9748-2D622E5107D2}"/>
              </a:ext>
            </a:extLst>
          </p:cNvPr>
          <p:cNvSpPr txBox="1"/>
          <p:nvPr/>
        </p:nvSpPr>
        <p:spPr>
          <a:xfrm>
            <a:off x="9001185" y="952500"/>
            <a:ext cx="2639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Addition of two more pairs of Convolution and </a:t>
            </a:r>
            <a:r>
              <a:rPr lang="en-US" sz="1100" dirty="0" err="1"/>
              <a:t>MaxPool</a:t>
            </a:r>
            <a:r>
              <a:rPr lang="en-US" sz="1100" dirty="0"/>
              <a:t> layers has no remarkable improvement in performance. It has tripled the execution time.</a:t>
            </a:r>
          </a:p>
          <a:p>
            <a:endParaRPr lang="en-US" sz="1100" dirty="0"/>
          </a:p>
          <a:p>
            <a:r>
              <a:rPr lang="en-US" sz="1100" dirty="0"/>
              <a:t>We could satisfy and stop with Epochs = 15</a:t>
            </a:r>
          </a:p>
        </p:txBody>
      </p:sp>
    </p:spTree>
    <p:extLst>
      <p:ext uri="{BB962C8B-B14F-4D97-AF65-F5344CB8AC3E}">
        <p14:creationId xmlns:p14="http://schemas.microsoft.com/office/powerpoint/2010/main" val="255721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47188-1A5F-497B-8D4D-AF4BBA695A5D}"/>
              </a:ext>
            </a:extLst>
          </p:cNvPr>
          <p:cNvSpPr txBox="1"/>
          <p:nvPr/>
        </p:nvSpPr>
        <p:spPr>
          <a:xfrm>
            <a:off x="808111" y="571506"/>
            <a:ext cx="422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techniques that boost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6EB30-486E-44C4-ADAC-F943C72CAC63}"/>
              </a:ext>
            </a:extLst>
          </p:cNvPr>
          <p:cNvSpPr txBox="1"/>
          <p:nvPr/>
        </p:nvSpPr>
        <p:spPr>
          <a:xfrm>
            <a:off x="1045631" y="1257811"/>
            <a:ext cx="844237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algorithm discards the sub images of the given image soon after it finds none of the patterns </a:t>
            </a:r>
          </a:p>
          <a:p>
            <a:r>
              <a:rPr lang="en-US" sz="1600" dirty="0"/>
              <a:t>	i.e. with low probabilities or matching quotient.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It assembles several weak classifiers to become a strong classifiers.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In summary, the algorithm works wonders on real world scenarios through effective use of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Integral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Adaboost</a:t>
            </a:r>
            <a:r>
              <a:rPr lang="en-US" sz="1600" dirty="0"/>
              <a:t> </a:t>
            </a:r>
            <a:r>
              <a:rPr lang="en-US" sz="1600" dirty="0" err="1"/>
              <a:t>Ensembling</a:t>
            </a:r>
            <a:r>
              <a:rPr lang="en-US" sz="1600" dirty="0"/>
              <a:t> weak classifiers to build a strong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Utilization of </a:t>
            </a:r>
            <a:r>
              <a:rPr lang="en-US" sz="1600" dirty="0" err="1"/>
              <a:t>Haar</a:t>
            </a:r>
            <a:r>
              <a:rPr lang="en-US" sz="1600" dirty="0"/>
              <a:t> like features </a:t>
            </a:r>
          </a:p>
        </p:txBody>
      </p:sp>
    </p:spTree>
    <p:extLst>
      <p:ext uri="{BB962C8B-B14F-4D97-AF65-F5344CB8AC3E}">
        <p14:creationId xmlns:p14="http://schemas.microsoft.com/office/powerpoint/2010/main" val="1338833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3397-49E7-450D-B2A6-2AD400BD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3A738-8303-47EE-9501-0AB1F407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335" y="2359526"/>
            <a:ext cx="3175134" cy="34114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F8F28-9F0F-4F23-AB17-F8C4E3AEBF1B}"/>
              </a:ext>
            </a:extLst>
          </p:cNvPr>
          <p:cNvSpPr txBox="1"/>
          <p:nvPr/>
        </p:nvSpPr>
        <p:spPr>
          <a:xfrm>
            <a:off x="450786" y="2831959"/>
            <a:ext cx="2440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appropriate training data, the model can be extended to capture not only the status of eyes but also the feelings.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0B687-4901-451A-9D09-D50501364E19}"/>
              </a:ext>
            </a:extLst>
          </p:cNvPr>
          <p:cNvSpPr txBox="1"/>
          <p:nvPr/>
        </p:nvSpPr>
        <p:spPr>
          <a:xfrm>
            <a:off x="4754013" y="6179916"/>
            <a:ext cx="3406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 - https://www.doc.ic.ac.uk/~jam414/AffectiveComputing/anmol.html</a:t>
            </a:r>
          </a:p>
        </p:txBody>
      </p:sp>
      <p:pic>
        <p:nvPicPr>
          <p:cNvPr id="11" name="Graphic 10" descr="In love face outline">
            <a:extLst>
              <a:ext uri="{FF2B5EF4-FFF2-40B4-BE49-F238E27FC236}">
                <a16:creationId xmlns:a16="http://schemas.microsoft.com/office/drawing/2014/main" id="{2AAFDC91-7987-4611-933A-82135699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9772" y="1820945"/>
            <a:ext cx="914400" cy="914400"/>
          </a:xfrm>
          <a:prstGeom prst="rect">
            <a:avLst/>
          </a:prstGeom>
        </p:spPr>
      </p:pic>
      <p:pic>
        <p:nvPicPr>
          <p:cNvPr id="13" name="Graphic 12" descr="Worried face outline">
            <a:extLst>
              <a:ext uri="{FF2B5EF4-FFF2-40B4-BE49-F238E27FC236}">
                <a16:creationId xmlns:a16="http://schemas.microsoft.com/office/drawing/2014/main" id="{D2693325-DD41-4C74-B781-CBAB5DF5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0751" y="1235432"/>
            <a:ext cx="914400" cy="914400"/>
          </a:xfrm>
          <a:prstGeom prst="rect">
            <a:avLst/>
          </a:prstGeom>
        </p:spPr>
      </p:pic>
      <p:pic>
        <p:nvPicPr>
          <p:cNvPr id="15" name="Graphic 14" descr="Devil face outline">
            <a:extLst>
              <a:ext uri="{FF2B5EF4-FFF2-40B4-BE49-F238E27FC236}">
                <a16:creationId xmlns:a16="http://schemas.microsoft.com/office/drawing/2014/main" id="{65C77F83-384D-42ED-9D33-33392A910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0512" y="5044377"/>
            <a:ext cx="914400" cy="914400"/>
          </a:xfrm>
          <a:prstGeom prst="rect">
            <a:avLst/>
          </a:prstGeom>
        </p:spPr>
      </p:pic>
      <p:pic>
        <p:nvPicPr>
          <p:cNvPr id="17" name="Graphic 16" descr="Sad face outline">
            <a:extLst>
              <a:ext uri="{FF2B5EF4-FFF2-40B4-BE49-F238E27FC236}">
                <a16:creationId xmlns:a16="http://schemas.microsoft.com/office/drawing/2014/main" id="{4FFAC4CF-7D51-4643-B18B-45E1DB4EF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1686" y="3944601"/>
            <a:ext cx="914400" cy="914400"/>
          </a:xfrm>
          <a:prstGeom prst="rect">
            <a:avLst/>
          </a:prstGeom>
        </p:spPr>
      </p:pic>
      <p:pic>
        <p:nvPicPr>
          <p:cNvPr id="23" name="Graphic 22" descr="Funny face outline">
            <a:extLst>
              <a:ext uri="{FF2B5EF4-FFF2-40B4-BE49-F238E27FC236}">
                <a16:creationId xmlns:a16="http://schemas.microsoft.com/office/drawing/2014/main" id="{97EA5C1B-DC03-42B1-B30D-F13F352B8C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36135" y="1823311"/>
            <a:ext cx="914400" cy="914400"/>
          </a:xfrm>
          <a:prstGeom prst="rect">
            <a:avLst/>
          </a:prstGeom>
        </p:spPr>
      </p:pic>
      <p:pic>
        <p:nvPicPr>
          <p:cNvPr id="25" name="Graphic 24" descr="Angry face outline">
            <a:extLst>
              <a:ext uri="{FF2B5EF4-FFF2-40B4-BE49-F238E27FC236}">
                <a16:creationId xmlns:a16="http://schemas.microsoft.com/office/drawing/2014/main" id="{EF2E0BD4-68A2-46DA-9A16-A696CD9C1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13321" y="2833630"/>
            <a:ext cx="914400" cy="914400"/>
          </a:xfrm>
          <a:prstGeom prst="rect">
            <a:avLst/>
          </a:prstGeom>
        </p:spPr>
      </p:pic>
      <p:pic>
        <p:nvPicPr>
          <p:cNvPr id="27" name="Graphic 26" descr="Crying face outline">
            <a:extLst>
              <a:ext uri="{FF2B5EF4-FFF2-40B4-BE49-F238E27FC236}">
                <a16:creationId xmlns:a16="http://schemas.microsoft.com/office/drawing/2014/main" id="{DA472933-44EA-4E86-98A0-A5C433AA47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68668" y="5055572"/>
            <a:ext cx="914400" cy="914400"/>
          </a:xfrm>
          <a:prstGeom prst="rect">
            <a:avLst/>
          </a:prstGeom>
        </p:spPr>
      </p:pic>
      <p:pic>
        <p:nvPicPr>
          <p:cNvPr id="29" name="Graphic 28" descr="Funny face outline">
            <a:extLst>
              <a:ext uri="{FF2B5EF4-FFF2-40B4-BE49-F238E27FC236}">
                <a16:creationId xmlns:a16="http://schemas.microsoft.com/office/drawing/2014/main" id="{8B23E95E-3A51-4454-BC69-31CF16C282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25317" y="3944601"/>
            <a:ext cx="914400" cy="914400"/>
          </a:xfrm>
          <a:prstGeom prst="rect">
            <a:avLst/>
          </a:prstGeom>
        </p:spPr>
      </p:pic>
      <p:pic>
        <p:nvPicPr>
          <p:cNvPr id="31" name="Graphic 30" descr="Confused face outline">
            <a:extLst>
              <a:ext uri="{FF2B5EF4-FFF2-40B4-BE49-F238E27FC236}">
                <a16:creationId xmlns:a16="http://schemas.microsoft.com/office/drawing/2014/main" id="{7483DB18-F2BA-4D36-986C-FC006E5DC6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10432" y="2833630"/>
            <a:ext cx="914400" cy="914400"/>
          </a:xfrm>
          <a:prstGeom prst="rect">
            <a:avLst/>
          </a:prstGeom>
        </p:spPr>
      </p:pic>
      <p:pic>
        <p:nvPicPr>
          <p:cNvPr id="2049" name="Graphic 2048" descr="Smiling face outline">
            <a:extLst>
              <a:ext uri="{FF2B5EF4-FFF2-40B4-BE49-F238E27FC236}">
                <a16:creationId xmlns:a16="http://schemas.microsoft.com/office/drawing/2014/main" id="{E310B766-9E46-4C14-A0DC-CE99737F21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5156" y="1176677"/>
            <a:ext cx="914400" cy="914400"/>
          </a:xfrm>
          <a:prstGeom prst="rect">
            <a:avLst/>
          </a:prstGeom>
        </p:spPr>
      </p:pic>
      <p:cxnSp>
        <p:nvCxnSpPr>
          <p:cNvPr id="2055" name="Straight Arrow Connector 2054">
            <a:extLst>
              <a:ext uri="{FF2B5EF4-FFF2-40B4-BE49-F238E27FC236}">
                <a16:creationId xmlns:a16="http://schemas.microsoft.com/office/drawing/2014/main" id="{7ADBDF11-3548-4A54-8D7F-6C49BBEBA296}"/>
              </a:ext>
            </a:extLst>
          </p:cNvPr>
          <p:cNvCxnSpPr>
            <a:cxnSpLocks/>
          </p:cNvCxnSpPr>
          <p:nvPr/>
        </p:nvCxnSpPr>
        <p:spPr>
          <a:xfrm flipH="1">
            <a:off x="6731936" y="2071390"/>
            <a:ext cx="111748" cy="3468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58" name="Straight Arrow Connector 2057">
            <a:extLst>
              <a:ext uri="{FF2B5EF4-FFF2-40B4-BE49-F238E27FC236}">
                <a16:creationId xmlns:a16="http://schemas.microsoft.com/office/drawing/2014/main" id="{D7D564E7-2B19-401D-9D3A-1C38BF786B4A}"/>
              </a:ext>
            </a:extLst>
          </p:cNvPr>
          <p:cNvCxnSpPr>
            <a:endCxn id="4" idx="7"/>
          </p:cNvCxnSpPr>
          <p:nvPr/>
        </p:nvCxnSpPr>
        <p:spPr>
          <a:xfrm flipH="1">
            <a:off x="7403481" y="2589713"/>
            <a:ext cx="307031" cy="269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AAA322CC-F774-4F7A-9C9C-2346DE0B9E5D}"/>
              </a:ext>
            </a:extLst>
          </p:cNvPr>
          <p:cNvCxnSpPr/>
          <p:nvPr/>
        </p:nvCxnSpPr>
        <p:spPr>
          <a:xfrm flipH="1">
            <a:off x="7813592" y="3442119"/>
            <a:ext cx="211725" cy="82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62" name="Straight Arrow Connector 2061">
            <a:extLst>
              <a:ext uri="{FF2B5EF4-FFF2-40B4-BE49-F238E27FC236}">
                <a16:creationId xmlns:a16="http://schemas.microsoft.com/office/drawing/2014/main" id="{E6CDC6A0-CED1-43E4-95BD-EEE0B260BEFE}"/>
              </a:ext>
            </a:extLst>
          </p:cNvPr>
          <p:cNvCxnSpPr>
            <a:cxnSpLocks/>
          </p:cNvCxnSpPr>
          <p:nvPr/>
        </p:nvCxnSpPr>
        <p:spPr>
          <a:xfrm flipH="1">
            <a:off x="7868469" y="4401801"/>
            <a:ext cx="299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9098C64E-9E07-46C0-AA2B-D4F15E34A668}"/>
              </a:ext>
            </a:extLst>
          </p:cNvPr>
          <p:cNvCxnSpPr>
            <a:cxnSpLocks/>
          </p:cNvCxnSpPr>
          <p:nvPr/>
        </p:nvCxnSpPr>
        <p:spPr>
          <a:xfrm flipH="1" flipV="1">
            <a:off x="7643111" y="4912129"/>
            <a:ext cx="170481" cy="143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68" name="Straight Arrow Connector 2067">
            <a:extLst>
              <a:ext uri="{FF2B5EF4-FFF2-40B4-BE49-F238E27FC236}">
                <a16:creationId xmlns:a16="http://schemas.microsoft.com/office/drawing/2014/main" id="{248EE5F6-EB59-44AC-81DA-D1747FDA42C0}"/>
              </a:ext>
            </a:extLst>
          </p:cNvPr>
          <p:cNvCxnSpPr/>
          <p:nvPr/>
        </p:nvCxnSpPr>
        <p:spPr>
          <a:xfrm>
            <a:off x="5806562" y="2016275"/>
            <a:ext cx="123986" cy="343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FC304B39-1930-4CB4-8B2B-2865E95103C3}"/>
              </a:ext>
            </a:extLst>
          </p:cNvPr>
          <p:cNvCxnSpPr>
            <a:endCxn id="4" idx="1"/>
          </p:cNvCxnSpPr>
          <p:nvPr/>
        </p:nvCxnSpPr>
        <p:spPr>
          <a:xfrm>
            <a:off x="4923158" y="2589713"/>
            <a:ext cx="235165" cy="269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72" name="Straight Arrow Connector 2071">
            <a:extLst>
              <a:ext uri="{FF2B5EF4-FFF2-40B4-BE49-F238E27FC236}">
                <a16:creationId xmlns:a16="http://schemas.microsoft.com/office/drawing/2014/main" id="{B13AA3DE-8B7A-41F7-B3B5-14F2589387AC}"/>
              </a:ext>
            </a:extLst>
          </p:cNvPr>
          <p:cNvCxnSpPr>
            <a:cxnSpLocks/>
          </p:cNvCxnSpPr>
          <p:nvPr/>
        </p:nvCxnSpPr>
        <p:spPr>
          <a:xfrm>
            <a:off x="4520203" y="3442119"/>
            <a:ext cx="240223" cy="82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76" name="Straight Arrow Connector 2075">
            <a:extLst>
              <a:ext uri="{FF2B5EF4-FFF2-40B4-BE49-F238E27FC236}">
                <a16:creationId xmlns:a16="http://schemas.microsoft.com/office/drawing/2014/main" id="{F1ABB38F-1C4F-4AEA-BA10-DA07626D9407}"/>
              </a:ext>
            </a:extLst>
          </p:cNvPr>
          <p:cNvCxnSpPr>
            <a:cxnSpLocks/>
          </p:cNvCxnSpPr>
          <p:nvPr/>
        </p:nvCxnSpPr>
        <p:spPr>
          <a:xfrm>
            <a:off x="4489205" y="4401801"/>
            <a:ext cx="2273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78" name="Straight Arrow Connector 2077">
            <a:extLst>
              <a:ext uri="{FF2B5EF4-FFF2-40B4-BE49-F238E27FC236}">
                <a16:creationId xmlns:a16="http://schemas.microsoft.com/office/drawing/2014/main" id="{94BA35EE-B8F4-44C9-AD8B-CAAD8504C20A}"/>
              </a:ext>
            </a:extLst>
          </p:cNvPr>
          <p:cNvCxnSpPr/>
          <p:nvPr/>
        </p:nvCxnSpPr>
        <p:spPr>
          <a:xfrm flipV="1">
            <a:off x="4923158" y="5185679"/>
            <a:ext cx="159910" cy="123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2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Survey of various techniques employed in real world</a:t>
            </a:r>
          </a:p>
          <a:p>
            <a:r>
              <a:rPr lang="en-US" dirty="0"/>
              <a:t>Study on capturing video, image processing using OpenCV</a:t>
            </a:r>
          </a:p>
          <a:p>
            <a:r>
              <a:rPr lang="en-US" dirty="0"/>
              <a:t>Applied knowledge gained from Singapore National University lectures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https://www.superdatascience.com/blogs/opencv-face-detection</a:t>
            </a:r>
            <a:endParaRPr lang="en-US" dirty="0"/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https://machinelearningmastery.com/how-to-perform-face-detection-with-classical-and-deep-learning-methods-in-python-with-keras/</a:t>
            </a:r>
            <a:endParaRPr lang="en-US" dirty="0"/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https://towardsdatascience.com/real-time-face-recognition-an-end-to-end-project-b738bb0f7348</a:t>
            </a:r>
            <a:endParaRPr lang="en-US" dirty="0"/>
          </a:p>
          <a:p>
            <a:pPr lvl="1"/>
            <a:r>
              <a:rPr lang="en-US" dirty="0"/>
              <a:t>https://docs.opencv.org/3.4/db/d28/tutorial_cascade_classifier.html</a:t>
            </a:r>
          </a:p>
          <a:p>
            <a:pPr lvl="1"/>
            <a:r>
              <a:rPr lang="en-US" dirty="0"/>
              <a:t>Data set - http://mrl.cs.vsb.cz/eyedataset</a:t>
            </a:r>
          </a:p>
        </p:txBody>
      </p:sp>
    </p:spTree>
    <p:extLst>
      <p:ext uri="{BB962C8B-B14F-4D97-AF65-F5344CB8AC3E}">
        <p14:creationId xmlns:p14="http://schemas.microsoft.com/office/powerpoint/2010/main" val="2025528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Limitations &amp;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n-US" dirty="0"/>
              <a:t>Limitation – </a:t>
            </a:r>
            <a:r>
              <a:rPr lang="en-US" dirty="0">
                <a:solidFill>
                  <a:schemeClr val="accent5"/>
                </a:solidFill>
              </a:rPr>
              <a:t>Assumes driver wears transparent glasses (not dark glasses obstructing structure of eye)</a:t>
            </a:r>
          </a:p>
          <a:p>
            <a:endParaRPr lang="en-US" dirty="0"/>
          </a:p>
          <a:p>
            <a:r>
              <a:rPr lang="en-US" dirty="0"/>
              <a:t>No matter how many advances, precautions we take we also know how to brake. After all we human intellectuals make and break!</a:t>
            </a:r>
          </a:p>
          <a:p>
            <a:r>
              <a:rPr lang="en-US" dirty="0"/>
              <a:t>Future Scope</a:t>
            </a:r>
          </a:p>
          <a:p>
            <a:pPr lvl="1"/>
            <a:r>
              <a:rPr lang="en-US" dirty="0"/>
              <a:t>Driver obstructing the monitoring system</a:t>
            </a:r>
          </a:p>
          <a:p>
            <a:pPr lvl="1"/>
            <a:r>
              <a:rPr lang="en-US" dirty="0"/>
              <a:t>Address eye blink rate</a:t>
            </a:r>
          </a:p>
          <a:p>
            <a:pPr lvl="1"/>
            <a:r>
              <a:rPr lang="en-US" dirty="0"/>
              <a:t>Yawning</a:t>
            </a:r>
          </a:p>
          <a:p>
            <a:pPr lvl="1"/>
            <a:r>
              <a:rPr lang="en-US" dirty="0"/>
              <a:t>Missing turns </a:t>
            </a:r>
            <a:r>
              <a:rPr lang="en-US"/>
              <a:t>or exits</a:t>
            </a:r>
            <a:endParaRPr lang="en-US" dirty="0"/>
          </a:p>
          <a:p>
            <a:pPr lvl="1"/>
            <a:r>
              <a:rPr lang="en-US" dirty="0"/>
              <a:t>Addressing low light conditions</a:t>
            </a:r>
          </a:p>
          <a:p>
            <a:pPr lvl="1"/>
            <a:r>
              <a:rPr lang="en-US" dirty="0"/>
              <a:t>Address reflections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4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8D76-3E88-46CC-B908-07422211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Why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83-38B6-4238-9ACC-CB813BFC9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77500" lnSpcReduction="20000"/>
          </a:bodyPr>
          <a:lstStyle/>
          <a:p>
            <a:r>
              <a:rPr lang="en-US" dirty="0"/>
              <a:t>Solutions include</a:t>
            </a:r>
          </a:p>
          <a:p>
            <a:pPr lvl="1"/>
            <a:r>
              <a:rPr lang="en-US" dirty="0"/>
              <a:t>- Steering pattern monitoring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Monitors power steering 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Exception - Automatic lane-keeping system</a:t>
            </a:r>
          </a:p>
          <a:p>
            <a:pPr lvl="1"/>
            <a:r>
              <a:rPr lang="en-US" dirty="0"/>
              <a:t>- Vehicle position lane monitoring</a:t>
            </a:r>
          </a:p>
          <a:p>
            <a:pPr lvl="2"/>
            <a:r>
              <a:rPr lang="en-US" dirty="0"/>
              <a:t>Uses lane monitor camera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Exception – Automatic lane-keeping system</a:t>
            </a:r>
          </a:p>
          <a:p>
            <a:pPr lvl="1"/>
            <a:r>
              <a:rPr lang="en-US" dirty="0"/>
              <a:t>Physiological measurement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Employs body sensors to measure brain activity, heart rate, muscle activity, etc.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Relatively expensive</a:t>
            </a:r>
          </a:p>
          <a:p>
            <a:pPr lvl="1"/>
            <a:r>
              <a:rPr lang="en-US" dirty="0"/>
              <a:t>Driver face monitoring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Monitors driver face using computer vision with camera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Simple and affordable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0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4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Singapore National University</a:t>
            </a:r>
          </a:p>
          <a:p>
            <a:pPr marL="0" indent="0" algn="ctr">
              <a:buNone/>
            </a:pPr>
            <a:r>
              <a:rPr lang="en-US" sz="3600" dirty="0"/>
              <a:t>Professors for imparting knowledge</a:t>
            </a:r>
          </a:p>
          <a:p>
            <a:pPr marL="0" indent="0" algn="ctr">
              <a:buNone/>
            </a:pPr>
            <a:r>
              <a:rPr lang="en-US" sz="3600" dirty="0"/>
              <a:t>Administrative staff</a:t>
            </a:r>
          </a:p>
        </p:txBody>
      </p:sp>
    </p:spTree>
    <p:extLst>
      <p:ext uri="{BB962C8B-B14F-4D97-AF65-F5344CB8AC3E}">
        <p14:creationId xmlns:p14="http://schemas.microsoft.com/office/powerpoint/2010/main" val="63206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14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1284817"/>
            <a:ext cx="10131425" cy="36491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365927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FD0C-767D-4A45-9711-5AEFADCE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Current Systems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A232A-F9FC-4D5F-8C31-41F71CADD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Audi – Rest recommendation system</a:t>
            </a:r>
          </a:p>
          <a:p>
            <a:r>
              <a:rPr lang="en-US" dirty="0"/>
              <a:t>BMW – Active driving assistant</a:t>
            </a:r>
          </a:p>
          <a:p>
            <a:r>
              <a:rPr lang="en-US" dirty="0"/>
              <a:t>Bosch – Driver drowsiness detection</a:t>
            </a:r>
          </a:p>
          <a:p>
            <a:r>
              <a:rPr lang="en-US" dirty="0"/>
              <a:t>Ford – Driver alert</a:t>
            </a:r>
          </a:p>
          <a:p>
            <a:r>
              <a:rPr lang="en-US" dirty="0"/>
              <a:t>Honda – Driver attention monitor</a:t>
            </a:r>
          </a:p>
          <a:p>
            <a:r>
              <a:rPr lang="en-US" dirty="0"/>
              <a:t>Hyundai – Driver attention alert</a:t>
            </a:r>
          </a:p>
          <a:p>
            <a:r>
              <a:rPr lang="en-US" dirty="0"/>
              <a:t>Jaguar – Driver fatigue alert</a:t>
            </a:r>
          </a:p>
        </p:txBody>
      </p:sp>
    </p:spTree>
    <p:extLst>
      <p:ext uri="{BB962C8B-B14F-4D97-AF65-F5344CB8AC3E}">
        <p14:creationId xmlns:p14="http://schemas.microsoft.com/office/powerpoint/2010/main" val="184648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8D76-3E88-46CC-B908-07422211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Why did we pick present 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7EC83-38B6-4238-9ACC-CB813BFC9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works and continues to work smooth only when it is monitored continuously, and effective, corrective measures take place in time</a:t>
            </a:r>
          </a:p>
          <a:p>
            <a:r>
              <a:rPr lang="en-US" dirty="0"/>
              <a:t>Studies have shown strong correlation between fatigue and facial expressions and monitoring facial expression is a widely accepted method for detection driver drowsiness.</a:t>
            </a:r>
          </a:p>
          <a:p>
            <a:r>
              <a:rPr lang="en-US" dirty="0"/>
              <a:t>Drowsy Driving Prevention Week is Nov. 1-8, 2020 (</a:t>
            </a:r>
            <a:r>
              <a:rPr lang="en-US" dirty="0">
                <a:hlinkClick r:id="rId3"/>
              </a:rPr>
              <a:t>https://www.nsc.org/road-safety/safety-topics/fatigued-driving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9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0502-3523-4800-A106-DC1984F8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E1AA-86C5-4E75-9593-C3D90950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Detecting fatigue and drowsiness levels</a:t>
            </a:r>
          </a:p>
          <a:p>
            <a:r>
              <a:rPr lang="en-US" dirty="0"/>
              <a:t>Study the requirements of problem</a:t>
            </a:r>
          </a:p>
          <a:p>
            <a:r>
              <a:rPr lang="en-US" dirty="0"/>
              <a:t>Research solutions, merits and demerits</a:t>
            </a:r>
          </a:p>
          <a:p>
            <a:r>
              <a:rPr lang="en-US" dirty="0"/>
              <a:t>Analyze feasibility and applicability</a:t>
            </a:r>
          </a:p>
          <a:p>
            <a:r>
              <a:rPr lang="en-US" dirty="0"/>
              <a:t>Prepare a cost-effective fool proof driver alert system</a:t>
            </a:r>
          </a:p>
        </p:txBody>
      </p:sp>
    </p:spTree>
    <p:extLst>
      <p:ext uri="{BB962C8B-B14F-4D97-AF65-F5344CB8AC3E}">
        <p14:creationId xmlns:p14="http://schemas.microsoft.com/office/powerpoint/2010/main" val="229029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Functionality scope</a:t>
            </a:r>
          </a:p>
          <a:p>
            <a:pPr lvl="1"/>
            <a:r>
              <a:rPr lang="en-US" dirty="0"/>
              <a:t>Affordable by all vehicles</a:t>
            </a:r>
          </a:p>
          <a:p>
            <a:pPr lvl="1"/>
            <a:r>
              <a:rPr lang="en-US" dirty="0"/>
              <a:t>Automatic reporting to vehicle operators</a:t>
            </a:r>
          </a:p>
          <a:p>
            <a:pPr lvl="1"/>
            <a:r>
              <a:rPr lang="en-US" dirty="0"/>
              <a:t>Avoid major catastrophe</a:t>
            </a:r>
          </a:p>
          <a:p>
            <a:r>
              <a:rPr lang="en-US" dirty="0"/>
              <a:t>Technical scope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Supervised</a:t>
            </a:r>
            <a:r>
              <a:rPr lang="en-US" dirty="0"/>
              <a:t> / Unsupervised</a:t>
            </a:r>
          </a:p>
          <a:p>
            <a:pPr lvl="1"/>
            <a:r>
              <a:rPr lang="en-US" dirty="0"/>
              <a:t>Machine learning / </a:t>
            </a:r>
            <a:r>
              <a:rPr lang="en-US" dirty="0">
                <a:solidFill>
                  <a:schemeClr val="accent3"/>
                </a:solidFill>
              </a:rPr>
              <a:t>Deep Learning</a:t>
            </a:r>
          </a:p>
          <a:p>
            <a:pPr lvl="1"/>
            <a:r>
              <a:rPr lang="en-US" dirty="0"/>
              <a:t>Hybrid machine learning / </a:t>
            </a:r>
            <a:r>
              <a:rPr lang="en-US" dirty="0">
                <a:solidFill>
                  <a:schemeClr val="accent3"/>
                </a:solidFill>
              </a:rPr>
              <a:t>Ensemble approach</a:t>
            </a:r>
          </a:p>
          <a:p>
            <a:pPr lvl="1"/>
            <a:r>
              <a:rPr lang="en-US" dirty="0"/>
              <a:t>Intelligent systems / Sense making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7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resource required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586D10-3216-46E6-8FBF-ACE5C626F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582890"/>
              </p:ext>
            </p:extLst>
          </p:nvPr>
        </p:nvGraphicFramePr>
        <p:xfrm>
          <a:off x="1299686" y="2065867"/>
          <a:ext cx="9244489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8589">
                  <a:extLst>
                    <a:ext uri="{9D8B030D-6E8A-4147-A177-3AD203B41FA5}">
                      <a16:colId xmlns:a16="http://schemas.microsoft.com/office/drawing/2014/main" val="130314163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76115105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916946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/>
                        <a:t>Images of face with open and closed states of left and right eyes</a:t>
                      </a:r>
                    </a:p>
                  </a:txBody>
                  <a:tcPr marR="45720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17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457200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82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Eye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</a:t>
                      </a:r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en-US" dirty="0"/>
                        <a:t>data bank:</a:t>
                      </a:r>
                    </a:p>
                  </a:txBody>
                  <a:tcPr marR="4572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Attributes</a:t>
                      </a:r>
                    </a:p>
                  </a:txBody>
                  <a:tcPr marL="1828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5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http://mrl.cs.vsb.cz/eyedataset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R="4572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 marL="1828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Identifies subject</a:t>
                      </a:r>
                    </a:p>
                  </a:txBody>
                  <a:tcPr marL="4572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97400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Identifies image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323538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 / Woman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99173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Spectacles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 or not glasses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19981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Reflections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/ small / big reflections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2769279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Lighting conditions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/ Bad light condition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107994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sensor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Sensor captured image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3186025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Eye state</a:t>
                      </a:r>
                    </a:p>
                  </a:txBody>
                  <a:tcPr marL="18288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 / Open state of Eye</a:t>
                      </a:r>
                    </a:p>
                  </a:txBody>
                  <a:tcPr marL="457200"/>
                </a:tc>
                <a:extLst>
                  <a:ext uri="{0D108BD9-81ED-4DB2-BD59-A6C34878D82A}">
                    <a16:rowId xmlns:a16="http://schemas.microsoft.com/office/drawing/2014/main" val="2727604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22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3794-D3D2-4E78-A9B4-AE41833E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B600-2460-440F-9265-A05B1406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Images of face with open and closed states of left and right eyes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The eye image data bank 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http://mrl.cs.vsb.cz/eyedataset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3C9530-241D-40CA-97FA-45E4A0A68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020904"/>
              </p:ext>
            </p:extLst>
          </p:nvPr>
        </p:nvGraphicFramePr>
        <p:xfrm>
          <a:off x="2032000" y="719666"/>
          <a:ext cx="812800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82119184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951775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144538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238374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5059173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17440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82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060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5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92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0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55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968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256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2429</Words>
  <Application>Microsoft Office PowerPoint</Application>
  <PresentationFormat>Widescreen</PresentationFormat>
  <Paragraphs>700</Paragraphs>
  <Slides>31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Celestial</vt:lpstr>
      <vt:lpstr>Driver Drowsiness Detection System</vt:lpstr>
      <vt:lpstr>Why do we need?</vt:lpstr>
      <vt:lpstr>Why do we need?</vt:lpstr>
      <vt:lpstr>Current Systems in use</vt:lpstr>
      <vt:lpstr>Why did we pick present solution ?</vt:lpstr>
      <vt:lpstr>Project objectives</vt:lpstr>
      <vt:lpstr>Project scope</vt:lpstr>
      <vt:lpstr>Data resource required</vt:lpstr>
      <vt:lpstr>Data resources</vt:lpstr>
      <vt:lpstr>Bird eye view</vt:lpstr>
      <vt:lpstr>Detailed look at the model</vt:lpstr>
      <vt:lpstr>Another view</vt:lpstr>
      <vt:lpstr>PowerPoint Presentation</vt:lpstr>
      <vt:lpstr>PowerPoint Presentation</vt:lpstr>
      <vt:lpstr>PowerPoint Presentation</vt:lpstr>
      <vt:lpstr>PowerPoint Presentation</vt:lpstr>
      <vt:lpstr>Simplification through Integral summation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Extensions</vt:lpstr>
      <vt:lpstr>Accomplishments</vt:lpstr>
      <vt:lpstr>Limitations &amp; Improvements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 Drowsiness Detection System</dc:title>
  <dc:creator>Putrevu Manoj Niyogi; Maradana Vijaya Krishna; Sivasankaran Balakrishnan</dc:creator>
  <cp:lastModifiedBy>Anandachetan Elikapati</cp:lastModifiedBy>
  <cp:revision>11</cp:revision>
  <dcterms:created xsi:type="dcterms:W3CDTF">2020-09-16T09:33:56Z</dcterms:created>
  <dcterms:modified xsi:type="dcterms:W3CDTF">2020-09-28T05:30:50Z</dcterms:modified>
  <cp:version>1.0</cp:version>
</cp:coreProperties>
</file>